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06" r:id="rId5"/>
    <p:sldMasterId id="2147484045" r:id="rId6"/>
  </p:sldMasterIdLst>
  <p:notesMasterIdLst>
    <p:notesMasterId r:id="rId43"/>
  </p:notesMasterIdLst>
  <p:handoutMasterIdLst>
    <p:handoutMasterId r:id="rId44"/>
  </p:handoutMasterIdLst>
  <p:sldIdLst>
    <p:sldId id="256" r:id="rId7"/>
    <p:sldId id="450" r:id="rId8"/>
    <p:sldId id="511" r:id="rId9"/>
    <p:sldId id="510" r:id="rId10"/>
    <p:sldId id="456" r:id="rId11"/>
    <p:sldId id="506" r:id="rId12"/>
    <p:sldId id="507" r:id="rId13"/>
    <p:sldId id="486" r:id="rId14"/>
    <p:sldId id="491" r:id="rId15"/>
    <p:sldId id="389" r:id="rId16"/>
    <p:sldId id="406" r:id="rId17"/>
    <p:sldId id="388" r:id="rId18"/>
    <p:sldId id="458" r:id="rId19"/>
    <p:sldId id="493" r:id="rId20"/>
    <p:sldId id="408" r:id="rId21"/>
    <p:sldId id="505" r:id="rId22"/>
    <p:sldId id="482" r:id="rId23"/>
    <p:sldId id="512" r:id="rId24"/>
    <p:sldId id="509" r:id="rId25"/>
    <p:sldId id="457" r:id="rId26"/>
    <p:sldId id="504" r:id="rId27"/>
    <p:sldId id="478" r:id="rId28"/>
    <p:sldId id="459" r:id="rId29"/>
    <p:sldId id="514" r:id="rId30"/>
    <p:sldId id="470" r:id="rId31"/>
    <p:sldId id="503" r:id="rId32"/>
    <p:sldId id="475" r:id="rId33"/>
    <p:sldId id="515" r:id="rId34"/>
    <p:sldId id="516" r:id="rId35"/>
    <p:sldId id="469" r:id="rId36"/>
    <p:sldId id="461" r:id="rId37"/>
    <p:sldId id="410" r:id="rId38"/>
    <p:sldId id="412" r:id="rId39"/>
    <p:sldId id="426" r:id="rId40"/>
    <p:sldId id="473" r:id="rId41"/>
    <p:sldId id="266" r:id="rId42"/>
  </p:sldIdLst>
  <p:sldSz cx="9144000" cy="5143500" type="screen16x9"/>
  <p:notesSz cx="6858000" cy="9144000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799" userDrawn="1">
          <p15:clr>
            <a:srgbClr val="A4A3A4"/>
          </p15:clr>
        </p15:guide>
        <p15:guide id="2" pos="5556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örfattare" initials="E" userId="Author" providerId="AD"/>
  <p188:author id="{0BEE737B-B6FB-5453-C9BF-C83110DA718B}" name="Kristina Edgren" initials="KE" userId="S::kristina.edgren@gu.se::2efdad68-a397-4acc-b9fd-d3c1422675f1" providerId="AD"/>
  <p188:author id="{D15237B8-BB87-A9E0-4D3D-94000EC1575C}" name="Sara Sandbacka" initials="SS" userId="S::sara.sandbacka@gu.se::32513573-5f8c-47e9-8544-2e2729956a6b" providerId="AD"/>
  <p188:author id="{288A94D9-18C6-5D4C-1772-963663820823}" name="Pär Johansson" initials="PJ" userId="S::par.johansson.2@gu.se::52922db8-089b-4e91-b24d-bae0367d976a" providerId="AD"/>
  <p188:author id="{3CF227DB-8CCF-CC0D-0B1F-6953F742B762}" name="Karoline Axelson" initials="KA" userId="S::karoline.axelson@gu.se::1c2d68a9-cd54-42ca-b2e9-dce484c86fd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437"/>
    <a:srgbClr val="E8B4B8"/>
    <a:srgbClr val="FAFAF7"/>
    <a:srgbClr val="7FB870"/>
    <a:srgbClr val="B7D7B0"/>
    <a:srgbClr val="D4E7CF"/>
    <a:srgbClr val="C8BFE7"/>
    <a:srgbClr val="A9D6E5"/>
    <a:srgbClr val="F3C6A5"/>
    <a:srgbClr val="B85C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10BA9A-9066-4254-B8C1-7DE35D73E069}" v="13" dt="2026-10-23T12:37:32.0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80" autoAdjust="0"/>
    <p:restoredTop sz="84692" autoAdjust="0"/>
  </p:normalViewPr>
  <p:slideViewPr>
    <p:cSldViewPr snapToGrid="0">
      <p:cViewPr varScale="1">
        <p:scale>
          <a:sx n="71" d="100"/>
          <a:sy n="71" d="100"/>
        </p:scale>
        <p:origin x="1168" y="36"/>
      </p:cViewPr>
      <p:guideLst>
        <p:guide orient="horz" pos="2799"/>
        <p:guide pos="555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Inganäs" userId="2840d219-0821-4d64-af48-7d59e429adb2" providerId="ADAL" clId="{884DB502-EF8E-45CF-8706-E7B1CCD65684}"/>
    <pc:docChg chg="undo custSel delSld modSld">
      <pc:chgData name="Emma Inganäs" userId="2840d219-0821-4d64-af48-7d59e429adb2" providerId="ADAL" clId="{884DB502-EF8E-45CF-8706-E7B1CCD65684}" dt="2026-10-23T12:37:56.240" v="56" actId="22"/>
      <pc:docMkLst>
        <pc:docMk/>
      </pc:docMkLst>
      <pc:sldChg chg="del">
        <pc:chgData name="Emma Inganäs" userId="2840d219-0821-4d64-af48-7d59e429adb2" providerId="ADAL" clId="{884DB502-EF8E-45CF-8706-E7B1CCD65684}" dt="2026-10-23T12:32:43.235" v="3" actId="47"/>
        <pc:sldMkLst>
          <pc:docMk/>
          <pc:sldMk cId="3475158427" sldId="298"/>
        </pc:sldMkLst>
      </pc:sldChg>
      <pc:sldChg chg="del">
        <pc:chgData name="Emma Inganäs" userId="2840d219-0821-4d64-af48-7d59e429adb2" providerId="ADAL" clId="{884DB502-EF8E-45CF-8706-E7B1CCD65684}" dt="2026-10-23T12:35:42.898" v="28" actId="47"/>
        <pc:sldMkLst>
          <pc:docMk/>
          <pc:sldMk cId="538611617" sldId="404"/>
        </pc:sldMkLst>
      </pc:sldChg>
      <pc:sldChg chg="modSp mod">
        <pc:chgData name="Emma Inganäs" userId="2840d219-0821-4d64-af48-7d59e429adb2" providerId="ADAL" clId="{884DB502-EF8E-45CF-8706-E7B1CCD65684}" dt="2026-10-23T12:32:37.464" v="2" actId="207"/>
        <pc:sldMkLst>
          <pc:docMk/>
          <pc:sldMk cId="1866061731" sldId="406"/>
        </pc:sldMkLst>
        <pc:spChg chg="mod">
          <ac:chgData name="Emma Inganäs" userId="2840d219-0821-4d64-af48-7d59e429adb2" providerId="ADAL" clId="{884DB502-EF8E-45CF-8706-E7B1CCD65684}" dt="2026-10-23T12:32:37.464" v="2" actId="207"/>
          <ac:spMkLst>
            <pc:docMk/>
            <pc:sldMk cId="1866061731" sldId="406"/>
            <ac:spMk id="8" creationId="{9BC45E4F-7B6F-BD8C-D77F-BB96B5A6D56B}"/>
          </ac:spMkLst>
        </pc:spChg>
      </pc:sldChg>
      <pc:sldChg chg="addSp mod">
        <pc:chgData name="Emma Inganäs" userId="2840d219-0821-4d64-af48-7d59e429adb2" providerId="ADAL" clId="{884DB502-EF8E-45CF-8706-E7B1CCD65684}" dt="2026-10-23T12:33:44.616" v="14" actId="22"/>
        <pc:sldMkLst>
          <pc:docMk/>
          <pc:sldMk cId="3077066896" sldId="408"/>
        </pc:sldMkLst>
        <pc:spChg chg="add">
          <ac:chgData name="Emma Inganäs" userId="2840d219-0821-4d64-af48-7d59e429adb2" providerId="ADAL" clId="{884DB502-EF8E-45CF-8706-E7B1CCD65684}" dt="2026-10-23T12:33:44.616" v="14" actId="22"/>
          <ac:spMkLst>
            <pc:docMk/>
            <pc:sldMk cId="3077066896" sldId="408"/>
            <ac:spMk id="7" creationId="{12EBD24A-6B61-34C6-43C1-389ACB8686E4}"/>
          </ac:spMkLst>
        </pc:spChg>
        <pc:spChg chg="add">
          <ac:chgData name="Emma Inganäs" userId="2840d219-0821-4d64-af48-7d59e429adb2" providerId="ADAL" clId="{884DB502-EF8E-45CF-8706-E7B1CCD65684}" dt="2026-10-23T12:33:44.616" v="14" actId="22"/>
          <ac:spMkLst>
            <pc:docMk/>
            <pc:sldMk cId="3077066896" sldId="408"/>
            <ac:spMk id="12" creationId="{192A8DE9-5D24-2F6A-7E84-8C1DF85508E7}"/>
          </ac:spMkLst>
        </pc:spChg>
      </pc:sldChg>
      <pc:sldChg chg="addSp delSp del mod">
        <pc:chgData name="Emma Inganäs" userId="2840d219-0821-4d64-af48-7d59e429adb2" providerId="ADAL" clId="{884DB502-EF8E-45CF-8706-E7B1CCD65684}" dt="2026-10-23T12:34:30.249" v="20" actId="47"/>
        <pc:sldMkLst>
          <pc:docMk/>
          <pc:sldMk cId="871024029" sldId="409"/>
        </pc:sldMkLst>
        <pc:spChg chg="add">
          <ac:chgData name="Emma Inganäs" userId="2840d219-0821-4d64-af48-7d59e429adb2" providerId="ADAL" clId="{884DB502-EF8E-45CF-8706-E7B1CCD65684}" dt="2026-10-23T12:34:22.376" v="19" actId="22"/>
          <ac:spMkLst>
            <pc:docMk/>
            <pc:sldMk cId="871024029" sldId="409"/>
            <ac:spMk id="6" creationId="{E38968DA-B24F-C425-A640-685F88E0C8A1}"/>
          </ac:spMkLst>
        </pc:spChg>
        <pc:picChg chg="del">
          <ac:chgData name="Emma Inganäs" userId="2840d219-0821-4d64-af48-7d59e429adb2" providerId="ADAL" clId="{884DB502-EF8E-45CF-8706-E7B1CCD65684}" dt="2026-10-23T12:34:22.065" v="18" actId="478"/>
          <ac:picMkLst>
            <pc:docMk/>
            <pc:sldMk cId="871024029" sldId="409"/>
            <ac:picMk id="44" creationId="{CF4FD3C7-BF78-227E-929F-368297E9029C}"/>
          </ac:picMkLst>
        </pc:picChg>
      </pc:sldChg>
      <pc:sldChg chg="addSp delSp mod">
        <pc:chgData name="Emma Inganäs" userId="2840d219-0821-4d64-af48-7d59e429adb2" providerId="ADAL" clId="{884DB502-EF8E-45CF-8706-E7B1CCD65684}" dt="2026-10-23T12:37:24.109" v="51" actId="22"/>
        <pc:sldMkLst>
          <pc:docMk/>
          <pc:sldMk cId="2564648619" sldId="410"/>
        </pc:sldMkLst>
        <pc:spChg chg="add">
          <ac:chgData name="Emma Inganäs" userId="2840d219-0821-4d64-af48-7d59e429adb2" providerId="ADAL" clId="{884DB502-EF8E-45CF-8706-E7B1CCD65684}" dt="2026-10-23T12:37:24.109" v="51" actId="22"/>
          <ac:spMkLst>
            <pc:docMk/>
            <pc:sldMk cId="2564648619" sldId="410"/>
            <ac:spMk id="9" creationId="{92AD537B-0A46-8369-8106-1FBB450EAE6E}"/>
          </ac:spMkLst>
        </pc:spChg>
        <pc:spChg chg="del">
          <ac:chgData name="Emma Inganäs" userId="2840d219-0821-4d64-af48-7d59e429adb2" providerId="ADAL" clId="{884DB502-EF8E-45CF-8706-E7B1CCD65684}" dt="2026-10-23T12:37:23.823" v="50" actId="478"/>
          <ac:spMkLst>
            <pc:docMk/>
            <pc:sldMk cId="2564648619" sldId="410"/>
            <ac:spMk id="11" creationId="{E092907C-C062-7EB9-729A-E79D83FB1501}"/>
          </ac:spMkLst>
        </pc:spChg>
      </pc:sldChg>
      <pc:sldChg chg="del">
        <pc:chgData name="Emma Inganäs" userId="2840d219-0821-4d64-af48-7d59e429adb2" providerId="ADAL" clId="{884DB502-EF8E-45CF-8706-E7B1CCD65684}" dt="2026-10-23T12:35:47.447" v="29" actId="47"/>
        <pc:sldMkLst>
          <pc:docMk/>
          <pc:sldMk cId="143648415" sldId="411"/>
        </pc:sldMkLst>
      </pc:sldChg>
      <pc:sldChg chg="addSp delSp mod">
        <pc:chgData name="Emma Inganäs" userId="2840d219-0821-4d64-af48-7d59e429adb2" providerId="ADAL" clId="{884DB502-EF8E-45CF-8706-E7B1CCD65684}" dt="2026-10-23T12:37:28.369" v="53" actId="22"/>
        <pc:sldMkLst>
          <pc:docMk/>
          <pc:sldMk cId="2135304128" sldId="412"/>
        </pc:sldMkLst>
        <pc:spChg chg="add">
          <ac:chgData name="Emma Inganäs" userId="2840d219-0821-4d64-af48-7d59e429adb2" providerId="ADAL" clId="{884DB502-EF8E-45CF-8706-E7B1CCD65684}" dt="2026-10-23T12:37:28.369" v="53" actId="22"/>
          <ac:spMkLst>
            <pc:docMk/>
            <pc:sldMk cId="2135304128" sldId="412"/>
            <ac:spMk id="9" creationId="{268B1438-E47E-8C4D-8D1F-4E8F99B49B81}"/>
          </ac:spMkLst>
        </pc:spChg>
        <pc:spChg chg="del">
          <ac:chgData name="Emma Inganäs" userId="2840d219-0821-4d64-af48-7d59e429adb2" providerId="ADAL" clId="{884DB502-EF8E-45CF-8706-E7B1CCD65684}" dt="2026-10-23T12:37:28.122" v="52" actId="478"/>
          <ac:spMkLst>
            <pc:docMk/>
            <pc:sldMk cId="2135304128" sldId="412"/>
            <ac:spMk id="12" creationId="{48EF1C62-DEB2-7FF4-EFA1-F6A82548ECB4}"/>
          </ac:spMkLst>
        </pc:spChg>
      </pc:sldChg>
      <pc:sldChg chg="del">
        <pc:chgData name="Emma Inganäs" userId="2840d219-0821-4d64-af48-7d59e429adb2" providerId="ADAL" clId="{884DB502-EF8E-45CF-8706-E7B1CCD65684}" dt="2026-10-23T12:32:17.577" v="1" actId="47"/>
        <pc:sldMkLst>
          <pc:docMk/>
          <pc:sldMk cId="3987395086" sldId="423"/>
        </pc:sldMkLst>
      </pc:sldChg>
      <pc:sldChg chg="addSp delSp modSp mod">
        <pc:chgData name="Emma Inganäs" userId="2840d219-0821-4d64-af48-7d59e429adb2" providerId="ADAL" clId="{884DB502-EF8E-45CF-8706-E7B1CCD65684}" dt="2026-10-23T12:37:32.339" v="55" actId="22"/>
        <pc:sldMkLst>
          <pc:docMk/>
          <pc:sldMk cId="251317552" sldId="426"/>
        </pc:sldMkLst>
        <pc:spChg chg="mod">
          <ac:chgData name="Emma Inganäs" userId="2840d219-0821-4d64-af48-7d59e429adb2" providerId="ADAL" clId="{884DB502-EF8E-45CF-8706-E7B1CCD65684}" dt="2026-10-23T12:36:03.603" v="32" actId="207"/>
          <ac:spMkLst>
            <pc:docMk/>
            <pc:sldMk cId="251317552" sldId="426"/>
            <ac:spMk id="2" creationId="{765D1044-CB0B-52F3-99E1-3FC37DE0CA4A}"/>
          </ac:spMkLst>
        </pc:spChg>
        <pc:spChg chg="add">
          <ac:chgData name="Emma Inganäs" userId="2840d219-0821-4d64-af48-7d59e429adb2" providerId="ADAL" clId="{884DB502-EF8E-45CF-8706-E7B1CCD65684}" dt="2026-10-23T12:37:32.339" v="55" actId="22"/>
          <ac:spMkLst>
            <pc:docMk/>
            <pc:sldMk cId="251317552" sldId="426"/>
            <ac:spMk id="9" creationId="{22381046-80AF-6920-120A-F4E674263A9F}"/>
          </ac:spMkLst>
        </pc:spChg>
        <pc:spChg chg="del">
          <ac:chgData name="Emma Inganäs" userId="2840d219-0821-4d64-af48-7d59e429adb2" providerId="ADAL" clId="{884DB502-EF8E-45CF-8706-E7B1CCD65684}" dt="2026-10-23T12:37:32.072" v="54" actId="478"/>
          <ac:spMkLst>
            <pc:docMk/>
            <pc:sldMk cId="251317552" sldId="426"/>
            <ac:spMk id="11" creationId="{BE88E1A0-B412-C9F6-F44F-55CD30325D68}"/>
          </ac:spMkLst>
        </pc:spChg>
        <pc:spChg chg="del">
          <ac:chgData name="Emma Inganäs" userId="2840d219-0821-4d64-af48-7d59e429adb2" providerId="ADAL" clId="{884DB502-EF8E-45CF-8706-E7B1CCD65684}" dt="2026-10-23T12:35:58.320" v="30" actId="478"/>
          <ac:spMkLst>
            <pc:docMk/>
            <pc:sldMk cId="251317552" sldId="426"/>
            <ac:spMk id="12" creationId="{D529BA87-8091-3CC8-9904-5DA651614AFA}"/>
          </ac:spMkLst>
        </pc:spChg>
      </pc:sldChg>
      <pc:sldChg chg="del">
        <pc:chgData name="Emma Inganäs" userId="2840d219-0821-4d64-af48-7d59e429adb2" providerId="ADAL" clId="{884DB502-EF8E-45CF-8706-E7B1CCD65684}" dt="2026-10-23T12:32:52.731" v="4" actId="47"/>
        <pc:sldMkLst>
          <pc:docMk/>
          <pc:sldMk cId="1817630988" sldId="433"/>
        </pc:sldMkLst>
      </pc:sldChg>
      <pc:sldChg chg="modSp mod">
        <pc:chgData name="Emma Inganäs" userId="2840d219-0821-4d64-af48-7d59e429adb2" providerId="ADAL" clId="{884DB502-EF8E-45CF-8706-E7B1CCD65684}" dt="2026-10-23T12:34:40.084" v="22" actId="29295"/>
        <pc:sldMkLst>
          <pc:docMk/>
          <pc:sldMk cId="2706611349" sldId="457"/>
        </pc:sldMkLst>
        <pc:spChg chg="mod">
          <ac:chgData name="Emma Inganäs" userId="2840d219-0821-4d64-af48-7d59e429adb2" providerId="ADAL" clId="{884DB502-EF8E-45CF-8706-E7B1CCD65684}" dt="2026-10-23T12:34:35.409" v="21" actId="207"/>
          <ac:spMkLst>
            <pc:docMk/>
            <pc:sldMk cId="2706611349" sldId="457"/>
            <ac:spMk id="7" creationId="{4FBF0376-511D-1DA4-9BD8-A17DE09E22DA}"/>
          </ac:spMkLst>
        </pc:spChg>
        <pc:picChg chg="mod">
          <ac:chgData name="Emma Inganäs" userId="2840d219-0821-4d64-af48-7d59e429adb2" providerId="ADAL" clId="{884DB502-EF8E-45CF-8706-E7B1CCD65684}" dt="2026-10-23T12:34:40.084" v="22" actId="29295"/>
          <ac:picMkLst>
            <pc:docMk/>
            <pc:sldMk cId="2706611349" sldId="457"/>
            <ac:picMk id="17" creationId="{753BFFE9-EC69-8FF5-8CFD-757E22589D53}"/>
          </ac:picMkLst>
        </pc:picChg>
      </pc:sldChg>
      <pc:sldChg chg="addSp delSp modSp mod">
        <pc:chgData name="Emma Inganäs" userId="2840d219-0821-4d64-af48-7d59e429adb2" providerId="ADAL" clId="{884DB502-EF8E-45CF-8706-E7B1CCD65684}" dt="2026-10-23T12:33:14.823" v="9" actId="207"/>
        <pc:sldMkLst>
          <pc:docMk/>
          <pc:sldMk cId="3598565082" sldId="458"/>
        </pc:sldMkLst>
        <pc:spChg chg="mod">
          <ac:chgData name="Emma Inganäs" userId="2840d219-0821-4d64-af48-7d59e429adb2" providerId="ADAL" clId="{884DB502-EF8E-45CF-8706-E7B1CCD65684}" dt="2026-10-23T12:33:14.823" v="9" actId="207"/>
          <ac:spMkLst>
            <pc:docMk/>
            <pc:sldMk cId="3598565082" sldId="458"/>
            <ac:spMk id="7" creationId="{A02303C9-31CF-4700-AE60-E97ADF6DD234}"/>
          </ac:spMkLst>
        </pc:spChg>
        <pc:picChg chg="mod">
          <ac:chgData name="Emma Inganäs" userId="2840d219-0821-4d64-af48-7d59e429adb2" providerId="ADAL" clId="{884DB502-EF8E-45CF-8706-E7B1CCD65684}" dt="2026-10-23T12:33:09.643" v="8" actId="29295"/>
          <ac:picMkLst>
            <pc:docMk/>
            <pc:sldMk cId="3598565082" sldId="458"/>
            <ac:picMk id="23" creationId="{FF18E073-18CA-FB29-174C-291C23EB2107}"/>
          </ac:picMkLst>
        </pc:picChg>
        <pc:picChg chg="add del mod">
          <ac:chgData name="Emma Inganäs" userId="2840d219-0821-4d64-af48-7d59e429adb2" providerId="ADAL" clId="{884DB502-EF8E-45CF-8706-E7B1CCD65684}" dt="2026-10-23T12:33:06.776" v="7" actId="29295"/>
          <ac:picMkLst>
            <pc:docMk/>
            <pc:sldMk cId="3598565082" sldId="458"/>
            <ac:picMk id="27" creationId="{AA311188-0391-8A9A-CA34-A1B8B029A291}"/>
          </ac:picMkLst>
        </pc:picChg>
      </pc:sldChg>
      <pc:sldChg chg="addSp delSp modSp mod">
        <pc:chgData name="Emma Inganäs" userId="2840d219-0821-4d64-af48-7d59e429adb2" providerId="ADAL" clId="{884DB502-EF8E-45CF-8706-E7B1CCD65684}" dt="2026-10-23T12:36:45.022" v="39" actId="20577"/>
        <pc:sldMkLst>
          <pc:docMk/>
          <pc:sldMk cId="244382955" sldId="459"/>
        </pc:sldMkLst>
        <pc:spChg chg="add mod">
          <ac:chgData name="Emma Inganäs" userId="2840d219-0821-4d64-af48-7d59e429adb2" providerId="ADAL" clId="{884DB502-EF8E-45CF-8706-E7B1CCD65684}" dt="2026-10-23T12:36:45.022" v="39" actId="20577"/>
          <ac:spMkLst>
            <pc:docMk/>
            <pc:sldMk cId="244382955" sldId="459"/>
            <ac:spMk id="3" creationId="{B38C60A9-045C-2EA2-509E-B9FA333AF14D}"/>
          </ac:spMkLst>
        </pc:spChg>
        <pc:spChg chg="del">
          <ac:chgData name="Emma Inganäs" userId="2840d219-0821-4d64-af48-7d59e429adb2" providerId="ADAL" clId="{884DB502-EF8E-45CF-8706-E7B1CCD65684}" dt="2026-10-23T12:36:41.067" v="36" actId="478"/>
          <ac:spMkLst>
            <pc:docMk/>
            <pc:sldMk cId="244382955" sldId="459"/>
            <ac:spMk id="7" creationId="{C37D9739-0BC1-02CB-6A4D-5B616EADA2C6}"/>
          </ac:spMkLst>
        </pc:spChg>
      </pc:sldChg>
      <pc:sldChg chg="del">
        <pc:chgData name="Emma Inganäs" userId="2840d219-0821-4d64-af48-7d59e429adb2" providerId="ADAL" clId="{884DB502-EF8E-45CF-8706-E7B1CCD65684}" dt="2026-10-23T12:35:08.999" v="23" actId="47"/>
        <pc:sldMkLst>
          <pc:docMk/>
          <pc:sldMk cId="2181017867" sldId="460"/>
        </pc:sldMkLst>
      </pc:sldChg>
      <pc:sldChg chg="addSp delSp mod">
        <pc:chgData name="Emma Inganäs" userId="2840d219-0821-4d64-af48-7d59e429adb2" providerId="ADAL" clId="{884DB502-EF8E-45CF-8706-E7B1CCD65684}" dt="2026-10-23T12:37:20.250" v="49" actId="22"/>
        <pc:sldMkLst>
          <pc:docMk/>
          <pc:sldMk cId="3171600288" sldId="461"/>
        </pc:sldMkLst>
        <pc:spChg chg="add">
          <ac:chgData name="Emma Inganäs" userId="2840d219-0821-4d64-af48-7d59e429adb2" providerId="ADAL" clId="{884DB502-EF8E-45CF-8706-E7B1CCD65684}" dt="2026-10-23T12:35:31.156" v="26" actId="22"/>
          <ac:spMkLst>
            <pc:docMk/>
            <pc:sldMk cId="3171600288" sldId="461"/>
            <ac:spMk id="7" creationId="{7E241335-5482-A413-F01D-98EC6891171A}"/>
          </ac:spMkLst>
        </pc:spChg>
        <pc:spChg chg="del">
          <ac:chgData name="Emma Inganäs" userId="2840d219-0821-4d64-af48-7d59e429adb2" providerId="ADAL" clId="{884DB502-EF8E-45CF-8706-E7B1CCD65684}" dt="2026-10-23T12:37:19.861" v="48" actId="478"/>
          <ac:spMkLst>
            <pc:docMk/>
            <pc:sldMk cId="3171600288" sldId="461"/>
            <ac:spMk id="9" creationId="{B3ED9FB8-111C-10CB-3536-8E5E9E7CF717}"/>
          </ac:spMkLst>
        </pc:spChg>
        <pc:spChg chg="add">
          <ac:chgData name="Emma Inganäs" userId="2840d219-0821-4d64-af48-7d59e429adb2" providerId="ADAL" clId="{884DB502-EF8E-45CF-8706-E7B1CCD65684}" dt="2026-10-23T12:35:31.156" v="26" actId="22"/>
          <ac:spMkLst>
            <pc:docMk/>
            <pc:sldMk cId="3171600288" sldId="461"/>
            <ac:spMk id="11" creationId="{64FBDC50-8B72-0101-A08F-AFC6590507EC}"/>
          </ac:spMkLst>
        </pc:spChg>
        <pc:spChg chg="add">
          <ac:chgData name="Emma Inganäs" userId="2840d219-0821-4d64-af48-7d59e429adb2" providerId="ADAL" clId="{884DB502-EF8E-45CF-8706-E7B1CCD65684}" dt="2026-10-23T12:37:20.250" v="49" actId="22"/>
          <ac:spMkLst>
            <pc:docMk/>
            <pc:sldMk cId="3171600288" sldId="461"/>
            <ac:spMk id="14" creationId="{850225D3-BB2D-15AD-6538-1D139022A37E}"/>
          </ac:spMkLst>
        </pc:spChg>
      </pc:sldChg>
      <pc:sldChg chg="modSp del">
        <pc:chgData name="Emma Inganäs" userId="2840d219-0821-4d64-af48-7d59e429adb2" providerId="ADAL" clId="{884DB502-EF8E-45CF-8706-E7B1CCD65684}" dt="2026-10-23T12:33:47.013" v="15" actId="47"/>
        <pc:sldMkLst>
          <pc:docMk/>
          <pc:sldMk cId="3172890272" sldId="463"/>
        </pc:sldMkLst>
        <pc:spChg chg="mod">
          <ac:chgData name="Emma Inganäs" userId="2840d219-0821-4d64-af48-7d59e429adb2" providerId="ADAL" clId="{884DB502-EF8E-45CF-8706-E7B1CCD65684}" dt="2026-10-23T12:33:38.742" v="13" actId="1035"/>
          <ac:spMkLst>
            <pc:docMk/>
            <pc:sldMk cId="3172890272" sldId="463"/>
            <ac:spMk id="13" creationId="{E18743B2-AB83-BFCA-DFF1-875B53C83B72}"/>
          </ac:spMkLst>
        </pc:spChg>
      </pc:sldChg>
      <pc:sldChg chg="del">
        <pc:chgData name="Emma Inganäs" userId="2840d219-0821-4d64-af48-7d59e429adb2" providerId="ADAL" clId="{884DB502-EF8E-45CF-8706-E7B1CCD65684}" dt="2026-10-23T12:35:34.974" v="27" actId="47"/>
        <pc:sldMkLst>
          <pc:docMk/>
          <pc:sldMk cId="3488004037" sldId="464"/>
        </pc:sldMkLst>
      </pc:sldChg>
      <pc:sldChg chg="del">
        <pc:chgData name="Emma Inganäs" userId="2840d219-0821-4d64-af48-7d59e429adb2" providerId="ADAL" clId="{884DB502-EF8E-45CF-8706-E7B1CCD65684}" dt="2026-10-23T12:35:18.913" v="25" actId="47"/>
        <pc:sldMkLst>
          <pc:docMk/>
          <pc:sldMk cId="3401655828" sldId="467"/>
        </pc:sldMkLst>
      </pc:sldChg>
      <pc:sldChg chg="modSp mod">
        <pc:chgData name="Emma Inganäs" userId="2840d219-0821-4d64-af48-7d59e429adb2" providerId="ADAL" clId="{884DB502-EF8E-45CF-8706-E7B1CCD65684}" dt="2026-10-23T12:35:16.835" v="24" actId="207"/>
        <pc:sldMkLst>
          <pc:docMk/>
          <pc:sldMk cId="3014883149" sldId="469"/>
        </pc:sldMkLst>
        <pc:spChg chg="mod">
          <ac:chgData name="Emma Inganäs" userId="2840d219-0821-4d64-af48-7d59e429adb2" providerId="ADAL" clId="{884DB502-EF8E-45CF-8706-E7B1CCD65684}" dt="2026-10-23T12:35:16.835" v="24" actId="207"/>
          <ac:spMkLst>
            <pc:docMk/>
            <pc:sldMk cId="3014883149" sldId="469"/>
            <ac:spMk id="12" creationId="{4370779E-E930-484F-856D-6D0D52450291}"/>
          </ac:spMkLst>
        </pc:spChg>
      </pc:sldChg>
      <pc:sldChg chg="addSp delSp mod">
        <pc:chgData name="Emma Inganäs" userId="2840d219-0821-4d64-af48-7d59e429adb2" providerId="ADAL" clId="{884DB502-EF8E-45CF-8706-E7B1CCD65684}" dt="2026-10-23T12:37:00.689" v="43" actId="22"/>
        <pc:sldMkLst>
          <pc:docMk/>
          <pc:sldMk cId="810043703" sldId="470"/>
        </pc:sldMkLst>
        <pc:spChg chg="add">
          <ac:chgData name="Emma Inganäs" userId="2840d219-0821-4d64-af48-7d59e429adb2" providerId="ADAL" clId="{884DB502-EF8E-45CF-8706-E7B1CCD65684}" dt="2026-10-23T12:37:00.689" v="43" actId="22"/>
          <ac:spMkLst>
            <pc:docMk/>
            <pc:sldMk cId="810043703" sldId="470"/>
            <ac:spMk id="10" creationId="{72F12920-54A3-A719-F987-3A6AF8E1AC1A}"/>
          </ac:spMkLst>
        </pc:spChg>
        <pc:spChg chg="del">
          <ac:chgData name="Emma Inganäs" userId="2840d219-0821-4d64-af48-7d59e429adb2" providerId="ADAL" clId="{884DB502-EF8E-45CF-8706-E7B1CCD65684}" dt="2026-10-23T12:37:00.380" v="42" actId="478"/>
          <ac:spMkLst>
            <pc:docMk/>
            <pc:sldMk cId="810043703" sldId="470"/>
            <ac:spMk id="12" creationId="{330D6DC4-0693-FF6A-ABAF-BEC980CB944C}"/>
          </ac:spMkLst>
        </pc:spChg>
      </pc:sldChg>
      <pc:sldChg chg="del">
        <pc:chgData name="Emma Inganäs" userId="2840d219-0821-4d64-af48-7d59e429adb2" providerId="ADAL" clId="{884DB502-EF8E-45CF-8706-E7B1CCD65684}" dt="2026-10-23T12:36:09.281" v="33" actId="47"/>
        <pc:sldMkLst>
          <pc:docMk/>
          <pc:sldMk cId="3871224727" sldId="471"/>
        </pc:sldMkLst>
      </pc:sldChg>
      <pc:sldChg chg="del">
        <pc:chgData name="Emma Inganäs" userId="2840d219-0821-4d64-af48-7d59e429adb2" providerId="ADAL" clId="{884DB502-EF8E-45CF-8706-E7B1CCD65684}" dt="2026-10-23T12:36:10.451" v="34" actId="47"/>
        <pc:sldMkLst>
          <pc:docMk/>
          <pc:sldMk cId="3820859334" sldId="472"/>
        </pc:sldMkLst>
      </pc:sldChg>
      <pc:sldChg chg="modSp mod">
        <pc:chgData name="Emma Inganäs" userId="2840d219-0821-4d64-af48-7d59e429adb2" providerId="ADAL" clId="{884DB502-EF8E-45CF-8706-E7B1CCD65684}" dt="2026-10-23T12:36:14.721" v="35" actId="207"/>
        <pc:sldMkLst>
          <pc:docMk/>
          <pc:sldMk cId="1871188926" sldId="473"/>
        </pc:sldMkLst>
        <pc:spChg chg="mod">
          <ac:chgData name="Emma Inganäs" userId="2840d219-0821-4d64-af48-7d59e429adb2" providerId="ADAL" clId="{884DB502-EF8E-45CF-8706-E7B1CCD65684}" dt="2026-10-23T12:36:14.721" v="35" actId="207"/>
          <ac:spMkLst>
            <pc:docMk/>
            <pc:sldMk cId="1871188926" sldId="473"/>
            <ac:spMk id="8" creationId="{0696E528-2F54-4917-253D-8D87982251A3}"/>
          </ac:spMkLst>
        </pc:spChg>
      </pc:sldChg>
      <pc:sldChg chg="delSp mod">
        <pc:chgData name="Emma Inganäs" userId="2840d219-0821-4d64-af48-7d59e429adb2" providerId="ADAL" clId="{884DB502-EF8E-45CF-8706-E7B1CCD65684}" dt="2026-10-23T12:32:14.626" v="0" actId="478"/>
        <pc:sldMkLst>
          <pc:docMk/>
          <pc:sldMk cId="4214900733" sldId="510"/>
        </pc:sldMkLst>
        <pc:spChg chg="del">
          <ac:chgData name="Emma Inganäs" userId="2840d219-0821-4d64-af48-7d59e429adb2" providerId="ADAL" clId="{884DB502-EF8E-45CF-8706-E7B1CCD65684}" dt="2026-10-23T12:32:14.626" v="0" actId="478"/>
          <ac:spMkLst>
            <pc:docMk/>
            <pc:sldMk cId="4214900733" sldId="510"/>
            <ac:spMk id="9" creationId="{65D90843-F736-CB8B-B123-3083135A1C57}"/>
          </ac:spMkLst>
        </pc:spChg>
      </pc:sldChg>
      <pc:sldChg chg="addSp mod">
        <pc:chgData name="Emma Inganäs" userId="2840d219-0821-4d64-af48-7d59e429adb2" providerId="ADAL" clId="{884DB502-EF8E-45CF-8706-E7B1CCD65684}" dt="2026-10-23T12:37:56.240" v="56" actId="22"/>
        <pc:sldMkLst>
          <pc:docMk/>
          <pc:sldMk cId="4164606140" sldId="512"/>
        </pc:sldMkLst>
        <pc:spChg chg="add">
          <ac:chgData name="Emma Inganäs" userId="2840d219-0821-4d64-af48-7d59e429adb2" providerId="ADAL" clId="{884DB502-EF8E-45CF-8706-E7B1CCD65684}" dt="2026-10-23T12:34:00.800" v="16" actId="22"/>
          <ac:spMkLst>
            <pc:docMk/>
            <pc:sldMk cId="4164606140" sldId="512"/>
            <ac:spMk id="7" creationId="{8AF120E9-B393-EA3B-752B-E7C6113CDB54}"/>
          </ac:spMkLst>
        </pc:spChg>
        <pc:spChg chg="add">
          <ac:chgData name="Emma Inganäs" userId="2840d219-0821-4d64-af48-7d59e429adb2" providerId="ADAL" clId="{884DB502-EF8E-45CF-8706-E7B1CCD65684}" dt="2026-10-23T12:37:56.240" v="56" actId="22"/>
          <ac:spMkLst>
            <pc:docMk/>
            <pc:sldMk cId="4164606140" sldId="512"/>
            <ac:spMk id="11" creationId="{28CDFEE3-2027-93BA-B4F2-26332E92DA0F}"/>
          </ac:spMkLst>
        </pc:spChg>
      </pc:sldChg>
      <pc:sldChg chg="del">
        <pc:chgData name="Emma Inganäs" userId="2840d219-0821-4d64-af48-7d59e429adb2" providerId="ADAL" clId="{884DB502-EF8E-45CF-8706-E7B1CCD65684}" dt="2026-10-23T12:34:03.070" v="17" actId="47"/>
        <pc:sldMkLst>
          <pc:docMk/>
          <pc:sldMk cId="3665265956" sldId="513"/>
        </pc:sldMkLst>
      </pc:sldChg>
      <pc:sldChg chg="addSp delSp mod">
        <pc:chgData name="Emma Inganäs" userId="2840d219-0821-4d64-af48-7d59e429adb2" providerId="ADAL" clId="{884DB502-EF8E-45CF-8706-E7B1CCD65684}" dt="2026-10-23T12:36:57.045" v="41" actId="22"/>
        <pc:sldMkLst>
          <pc:docMk/>
          <pc:sldMk cId="2542625831" sldId="514"/>
        </pc:sldMkLst>
        <pc:spChg chg="del">
          <ac:chgData name="Emma Inganäs" userId="2840d219-0821-4d64-af48-7d59e429adb2" providerId="ADAL" clId="{884DB502-EF8E-45CF-8706-E7B1CCD65684}" dt="2026-10-23T12:36:56.670" v="40" actId="478"/>
          <ac:spMkLst>
            <pc:docMk/>
            <pc:sldMk cId="2542625831" sldId="514"/>
            <ac:spMk id="7" creationId="{54246EC4-38F7-F93D-9AF6-00FEF0323F5E}"/>
          </ac:spMkLst>
        </pc:spChg>
        <pc:spChg chg="add">
          <ac:chgData name="Emma Inganäs" userId="2840d219-0821-4d64-af48-7d59e429adb2" providerId="ADAL" clId="{884DB502-EF8E-45CF-8706-E7B1CCD65684}" dt="2026-10-23T12:36:57.045" v="41" actId="22"/>
          <ac:spMkLst>
            <pc:docMk/>
            <pc:sldMk cId="2542625831" sldId="514"/>
            <ac:spMk id="9" creationId="{F2A16183-C5C4-D6FB-A767-81F956F8BBF3}"/>
          </ac:spMkLst>
        </pc:spChg>
      </pc:sldChg>
      <pc:sldChg chg="addSp delSp mod">
        <pc:chgData name="Emma Inganäs" userId="2840d219-0821-4d64-af48-7d59e429adb2" providerId="ADAL" clId="{884DB502-EF8E-45CF-8706-E7B1CCD65684}" dt="2026-10-23T12:37:09.396" v="45" actId="22"/>
        <pc:sldMkLst>
          <pc:docMk/>
          <pc:sldMk cId="994608513" sldId="515"/>
        </pc:sldMkLst>
        <pc:spChg chg="add">
          <ac:chgData name="Emma Inganäs" userId="2840d219-0821-4d64-af48-7d59e429adb2" providerId="ADAL" clId="{884DB502-EF8E-45CF-8706-E7B1CCD65684}" dt="2026-10-23T12:37:09.396" v="45" actId="22"/>
          <ac:spMkLst>
            <pc:docMk/>
            <pc:sldMk cId="994608513" sldId="515"/>
            <ac:spMk id="3" creationId="{587648A3-1F0C-201C-D972-892E8021AA0D}"/>
          </ac:spMkLst>
        </pc:spChg>
        <pc:spChg chg="del">
          <ac:chgData name="Emma Inganäs" userId="2840d219-0821-4d64-af48-7d59e429adb2" providerId="ADAL" clId="{884DB502-EF8E-45CF-8706-E7B1CCD65684}" dt="2026-10-23T12:37:08.478" v="44" actId="478"/>
          <ac:spMkLst>
            <pc:docMk/>
            <pc:sldMk cId="994608513" sldId="515"/>
            <ac:spMk id="15" creationId="{8E2702D4-06E4-4A76-BEDA-7A22E4545688}"/>
          </ac:spMkLst>
        </pc:spChg>
      </pc:sldChg>
      <pc:sldChg chg="addSp delSp mod">
        <pc:chgData name="Emma Inganäs" userId="2840d219-0821-4d64-af48-7d59e429adb2" providerId="ADAL" clId="{884DB502-EF8E-45CF-8706-E7B1CCD65684}" dt="2026-10-23T12:37:13.911" v="47" actId="22"/>
        <pc:sldMkLst>
          <pc:docMk/>
          <pc:sldMk cId="395618816" sldId="516"/>
        </pc:sldMkLst>
        <pc:spChg chg="add">
          <ac:chgData name="Emma Inganäs" userId="2840d219-0821-4d64-af48-7d59e429adb2" providerId="ADAL" clId="{884DB502-EF8E-45CF-8706-E7B1CCD65684}" dt="2026-10-23T12:37:13.911" v="47" actId="22"/>
          <ac:spMkLst>
            <pc:docMk/>
            <pc:sldMk cId="395618816" sldId="516"/>
            <ac:spMk id="7" creationId="{6A63EFC3-D578-330E-49C5-2FA036D5BD93}"/>
          </ac:spMkLst>
        </pc:spChg>
        <pc:spChg chg="del">
          <ac:chgData name="Emma Inganäs" userId="2840d219-0821-4d64-af48-7d59e429adb2" providerId="ADAL" clId="{884DB502-EF8E-45CF-8706-E7B1CCD65684}" dt="2026-10-23T12:37:13.182" v="46" actId="478"/>
          <ac:spMkLst>
            <pc:docMk/>
            <pc:sldMk cId="395618816" sldId="516"/>
            <ac:spMk id="8" creationId="{5AD14B41-8D04-5623-3117-E752EE27A65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8F1B7-9674-7B4B-B65F-D26117F5FD28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A4B55-9A99-4440-BFDC-0CE552D77BA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96394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3FE497B-861D-AC4B-B4ED-8C94104B2AC0}" type="datetime1">
              <a:rPr lang="sv-SE"/>
              <a:pPr>
                <a:defRPr/>
              </a:pPr>
              <a:t>2026-10-23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B7A5680B-5CFF-5C46-8A8E-F880F761868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96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4619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64E46-5961-811B-A787-86CCE04F9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522CD-9BB5-7646-0503-192AE1B6D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96B57F-154F-F878-3383-42DC8431DF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A88BF-60A6-D24D-FB77-C1FA94486A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2221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What </a:t>
            </a:r>
            <a:r>
              <a:rPr lang="sv-SE" dirty="0" err="1"/>
              <a:t>determines</a:t>
            </a:r>
            <a:r>
              <a:rPr lang="sv-SE" dirty="0"/>
              <a:t> PROTAC–</a:t>
            </a:r>
            <a:r>
              <a:rPr lang="sv-SE" dirty="0" err="1"/>
              <a:t>membrane</a:t>
            </a:r>
            <a:r>
              <a:rPr lang="sv-SE" dirty="0"/>
              <a:t> </a:t>
            </a:r>
            <a:r>
              <a:rPr lang="sv-SE" dirty="0" err="1"/>
              <a:t>interactions</a:t>
            </a:r>
            <a:r>
              <a:rPr lang="sv-SE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9991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F1D7D-E8ED-64EE-C0D3-4582C896B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3C0AFF-F75F-553A-5B2C-20F33AD1E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CDABE3-F981-0D1E-2229-0A8BD8E948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48947-6F59-C56D-77B4-762BBE09C9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1307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FB8E2-2926-4E41-BD9C-C8BB12B94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F28E6C-DE63-3418-3445-65512087E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D8800B-C248-7A3A-F7CB-B4A6C60AD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0F8FF-1E65-7E74-5D76-62AAA57875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3765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C51AA-2DA7-3BAB-807C-D3FCAC3AA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5DFCF-FE18-13A2-CC52-799D58822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2E5D80-9178-3D58-B0EF-DE7378727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EE4399-EB37-35D3-E38F-EA64F8BED1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5206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8F48F-03A4-F36D-6725-202539403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9F8AFB-F201-EEEC-CADF-3F964F817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BC3A45-E40D-7ACE-79D8-C5CD8D991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461B0-CF10-D929-8A23-B9383A74D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669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BA6FE-DE32-5583-7EB7-6B3773D87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A5ED33-0354-6954-C3A9-980D2F479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D05CFE-CFD0-F5F5-7FEF-2C06FDDCB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809BE8-4D12-322E-33E6-549896843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3772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91B50-B9CE-5F69-6F44-07016E229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0002F-67A5-5EB1-E48F-3C0E638828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727956-0E7C-6117-118B-3D1489F01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91007-519F-6290-9C51-90FE281328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3928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576BA-5F76-4FEC-C468-7AAA3DA57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CBDF0E-262C-F2B9-6F78-4B25B560A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694942-2E49-F63E-819A-E19F5753B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B8879-4521-54C1-8975-686DF6168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0461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FD0E1-080E-DEA3-0C0D-9BDCDDAEC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075BCC-37FC-880E-FE03-3F1E3D82C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05A0CC-8BA2-A090-B810-129F7455B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796AF-A062-D9F2-5DBD-61D6F92395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0450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Do </a:t>
            </a:r>
            <a:r>
              <a:rPr lang="sv-SE" dirty="0" err="1"/>
              <a:t>membrane</a:t>
            </a:r>
            <a:r>
              <a:rPr lang="sv-SE" dirty="0"/>
              <a:t> </a:t>
            </a:r>
            <a:r>
              <a:rPr lang="sv-SE" dirty="0" err="1"/>
              <a:t>interactions</a:t>
            </a:r>
            <a:r>
              <a:rPr lang="sv-SE" dirty="0"/>
              <a:t> translate </a:t>
            </a:r>
            <a:r>
              <a:rPr lang="sv-SE" dirty="0" err="1"/>
              <a:t>into</a:t>
            </a:r>
            <a:r>
              <a:rPr lang="sv-SE" dirty="0"/>
              <a:t> </a:t>
            </a:r>
            <a:r>
              <a:rPr lang="sv-SE" dirty="0" err="1"/>
              <a:t>membrane</a:t>
            </a:r>
            <a:r>
              <a:rPr lang="sv-SE" dirty="0"/>
              <a:t> </a:t>
            </a:r>
            <a:r>
              <a:rPr lang="sv-SE" dirty="0" err="1"/>
              <a:t>crossing</a:t>
            </a:r>
            <a:r>
              <a:rPr lang="sv-SE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8450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47090-38A6-DB0E-5260-A868670F0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B9A1F8-78BC-E0A2-F0C0-04E821707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472552-C687-16B6-6A14-56AD2C2CB0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1E42A-FD02-A045-C577-39D95EFD38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1472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F1BC7-3FA6-3E3E-3BDA-334BD0CBC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456BCC-DF5C-6274-F020-AFA0A5BCC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268329-7925-374D-57D0-44D79B01E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8CB0B-BF8A-78C8-95FF-A3124B3BA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0925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194A7-B1E4-3A78-1ECE-CA1BBF06B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3A69C8-5714-4080-E630-577D66548E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5D8DE1-8FF0-66B6-9AFA-6612488E9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B73F6-93BC-8B12-3991-21C7D68F0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4529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Does passive </a:t>
            </a:r>
            <a:r>
              <a:rPr lang="sv-SE" dirty="0" err="1"/>
              <a:t>permeability</a:t>
            </a:r>
            <a:r>
              <a:rPr lang="sv-SE" dirty="0"/>
              <a:t> </a:t>
            </a:r>
            <a:r>
              <a:rPr lang="sv-SE" dirty="0" err="1"/>
              <a:t>determine</a:t>
            </a:r>
            <a:r>
              <a:rPr lang="sv-SE" dirty="0"/>
              <a:t> </a:t>
            </a:r>
            <a:r>
              <a:rPr lang="sv-SE" dirty="0" err="1"/>
              <a:t>intracellular</a:t>
            </a:r>
            <a:r>
              <a:rPr lang="sv-SE" dirty="0"/>
              <a:t> exposure?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1381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0A3F7-2154-61EA-DD22-9691BD50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F52E77-F411-1F12-89F2-9385302FB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03D360-1C2C-B231-2752-63DB9D32FB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B2F01-A533-7C74-84EA-E8FC3D7DD3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95534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Lägg in bild på </a:t>
            </a:r>
            <a:r>
              <a:rPr lang="sv-SE" dirty="0" err="1"/>
              <a:t>Kpuu</a:t>
            </a:r>
            <a:r>
              <a:rPr lang="sv-SE" dirty="0"/>
              <a:t> och permeabilitet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5546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D6D33-B1AB-E799-2680-010102754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8593F6-4E44-35ED-46A2-CF31D18E7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F45318-79B3-C816-7293-E4FC81A934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Lägg in bild på </a:t>
            </a:r>
            <a:r>
              <a:rPr lang="sv-SE" dirty="0" err="1"/>
              <a:t>Kpuu</a:t>
            </a:r>
            <a:r>
              <a:rPr lang="sv-SE" dirty="0"/>
              <a:t> och permeabilitet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9BFDB-9C8F-8E08-B70F-40F25B0D1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86105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11E93-451D-5E79-14D3-79526D45B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242903-9EB6-7643-C7EF-E989ACCA3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E7FEB4-21EF-ACD7-0F97-8B6E232E5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Lägg in bild på </a:t>
            </a:r>
            <a:r>
              <a:rPr lang="sv-SE" dirty="0" err="1"/>
              <a:t>Kpuu</a:t>
            </a:r>
            <a:r>
              <a:rPr lang="sv-SE" dirty="0"/>
              <a:t> och permeabilitet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6DB99-FDD4-FE33-8B5F-909B5CC905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5593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intracellular exposure explain target engagement—and can we disentangle exposure from affinity?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09224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3254C-11C5-F277-D838-16629C4BD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CECA4B-44D2-B2B5-4E97-035402E10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BA8D22-239C-00F4-4F3A-DF3DC9C1F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594B2-B881-2CB4-27AD-CB5BF45226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26180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FF11B-0B8D-5C54-C154-531B945BF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1F8724-7C50-C6DE-1C0C-2483F62AB3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CB7778-41C3-E370-0D97-25258FF85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3731D-DA94-723F-5E96-0A022499A3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29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4862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8CF5B-7C31-3D4F-8277-F86FAE5D1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730DFB-6BFB-9FD0-72BC-94508ED6B7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6F89E5-6C19-2604-5AE1-C9EC682A0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527FB-AF4B-2264-2E00-EB49EEE91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5281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E2F4F-314B-E1A9-6252-4034CA9C5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A66351-5E3C-3290-B161-CB53AAD93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D0E2C0-1988-9E31-DEC2-EB3D44EA2A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C7F85-472A-38E5-251D-87AF5F8E52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20547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8B150-8732-A6E2-3AA6-85979C213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12FD97-ABEF-3162-311A-504B55A06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F1AC6B-1442-D0EB-8D69-3DD36D0AA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4741C-EA28-AC32-0385-07F0F9041F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33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95263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8A590-988D-624F-436D-0301A4885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0BAD57-7C86-3860-9A4C-CF6782E8B8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DD2877-800A-29C0-2BA9-7ECADDAA6F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82E4A-C422-74AD-AE67-DF7AE0DCE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34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42389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A5680B-5CFF-5C46-8A8E-F880F761868B}" type="slidenum">
              <a:rPr lang="sv-SE" smtClean="0"/>
              <a:pPr>
                <a:defRPr/>
              </a:pPr>
              <a:t>36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042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65576" y="2104613"/>
            <a:ext cx="7848440" cy="1820588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800" b="1" i="0" cap="none" baseline="0">
                <a:solidFill>
                  <a:schemeClr val="bg1"/>
                </a:solidFill>
                <a:effectLst/>
                <a:latin typeface="Arial Narrow" panose="020B0606020202030204" pitchFamily="34" charset="0"/>
              </a:defRPr>
            </a:lvl1pPr>
          </a:lstStyle>
          <a:p>
            <a:r>
              <a:rPr lang="en-GB" noProof="0" dirty="0">
                <a:effectLst/>
              </a:rPr>
              <a:t>Add presentation title A </a:t>
            </a:r>
            <a:br>
              <a:rPr lang="en-GB" noProof="0" dirty="0">
                <a:effectLst/>
              </a:rPr>
            </a:br>
            <a:r>
              <a:rPr lang="en-GB" noProof="0" dirty="0">
                <a:effectLst/>
              </a:rPr>
              <a:t>(Dark background)</a:t>
            </a:r>
            <a:endParaRPr lang="sv-SE" noProof="0" dirty="0"/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4522457"/>
            <a:ext cx="7920000" cy="162167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solidFill>
                  <a:schemeClr val="bg1"/>
                </a:solidFill>
                <a:latin typeface="Arial Narrow"/>
              </a:defRPr>
            </a:lvl1pPr>
          </a:lstStyle>
          <a:p>
            <a:pPr lvl="0"/>
            <a:r>
              <a:rPr lang="en-GB" noProof="0" dirty="0"/>
              <a:t>Click to add name and title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2512509-058E-6340-B5DB-19C76E71D8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6ADDC6-3FB0-4A89-A0A4-82580394D03C}" type="datetime1">
              <a:rPr lang="sv-SE" smtClean="0"/>
              <a:t>2026-10-23</a:t>
            </a:fld>
            <a:endParaRPr lang="sv-SE"/>
          </a:p>
        </p:txBody>
      </p:sp>
      <p:sp>
        <p:nvSpPr>
          <p:cNvPr id="24" name="Platshållare för bildnummer 23">
            <a:extLst>
              <a:ext uri="{FF2B5EF4-FFF2-40B4-BE49-F238E27FC236}">
                <a16:creationId xmlns:a16="http://schemas.microsoft.com/office/drawing/2014/main" id="{A73E69F8-58B5-6C47-87E6-F293CD36E99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text 5">
            <a:extLst>
              <a:ext uri="{FF2B5EF4-FFF2-40B4-BE49-F238E27FC236}">
                <a16:creationId xmlns:a16="http://schemas.microsoft.com/office/drawing/2014/main" id="{00B8FD19-AE84-1E42-E5BB-9D5366402E6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4000" y="-4763"/>
            <a:ext cx="858601" cy="871582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400">
                <a:solidFill>
                  <a:srgbClr val="004B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2BDFD4-09CC-3148-28AF-E955384F308C}"/>
              </a:ext>
            </a:extLst>
          </p:cNvPr>
          <p:cNvSpPr txBox="1">
            <a:spLocks/>
          </p:cNvSpPr>
          <p:nvPr userDrawn="1"/>
        </p:nvSpPr>
        <p:spPr>
          <a:xfrm>
            <a:off x="672778" y="4955257"/>
            <a:ext cx="1810990" cy="17452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sv-SE"/>
            </a:defPPr>
            <a:lvl1pPr algn="l" defTabSz="4572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sv-SE" sz="900" b="0" i="0" kern="1200" cap="none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sz="700" b="1" spc="50" baseline="0" dirty="0">
                <a:solidFill>
                  <a:schemeClr val="bg1">
                    <a:lumMod val="75000"/>
                  </a:schemeClr>
                </a:solidFill>
              </a:rPr>
              <a:t>UNIVERSITY OF GOTHENBURG</a:t>
            </a:r>
          </a:p>
        </p:txBody>
      </p: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69946C62-0086-5F56-AAFD-CEFB2BD378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4200437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B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8">
            <a:extLst>
              <a:ext uri="{FF2B5EF4-FFF2-40B4-BE49-F238E27FC236}">
                <a16:creationId xmlns:a16="http://schemas.microsoft.com/office/drawing/2014/main" id="{93CD6CF4-A6B3-26E8-FCEB-0276F7B3446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55967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t" anchorCtr="0">
            <a:normAutofit/>
          </a:bodyPr>
          <a:lstStyle>
            <a:lvl1pPr marL="180000" indent="-180000" algn="r">
              <a:buNone/>
              <a:defRPr lang="sv-SE" sz="1600" noProof="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ctr" latinLnBrk="0">
              <a:buClrTx/>
              <a:buSzTx/>
              <a:tabLst/>
            </a:pPr>
            <a:r>
              <a:rPr lang="sv-SE" noProof="0" dirty="0"/>
              <a:t>Klicka på ikonen</a:t>
            </a:r>
            <a:br>
              <a:rPr lang="sv-SE" noProof="0" dirty="0"/>
            </a:br>
            <a:r>
              <a:rPr lang="sv-SE" noProof="0" dirty="0"/>
              <a:t>för att lägga till en bild</a:t>
            </a:r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4311586"/>
            <a:ext cx="7920000" cy="162167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GB" noProof="0" dirty="0"/>
              <a:t>Click to add name and title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130A7BD-8EF0-EA42-ADB1-99B7EEBF735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A34F57B-47CE-4EBE-98BF-99F1E3618C1C}" type="datetime1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1DF5C71-CF7A-6547-849A-3312BE09B78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82D57D49-1552-B7E5-F2F6-E9158BD999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4000" y="2985249"/>
            <a:ext cx="7848440" cy="85725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800" b="1" i="0" cap="none" baseline="0">
                <a:solidFill>
                  <a:schemeClr val="bg1"/>
                </a:solidFill>
                <a:effectLst>
                  <a:outerShdw blurRad="104959" algn="ctr" rotWithShape="0">
                    <a:prstClr val="black">
                      <a:alpha val="19181"/>
                    </a:prst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r>
              <a:rPr lang="en-GB" noProof="0" dirty="0">
                <a:effectLst/>
              </a:rPr>
              <a:t>Add presentation title B</a:t>
            </a:r>
            <a:br>
              <a:rPr lang="en-GB" noProof="0" dirty="0"/>
            </a:br>
            <a:r>
              <a:rPr lang="en-GB" noProof="0" dirty="0"/>
              <a:t>(IMAGE)</a:t>
            </a:r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7CC9E116-399B-5508-5698-C513319348A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4000" y="-4763"/>
            <a:ext cx="858601" cy="871582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400">
                <a:solidFill>
                  <a:srgbClr val="004B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92477408-9842-B012-5300-ACC78750CB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86163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C tonad platta på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530710CB-55EA-A773-9EC8-2E6B9E086DD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76275" y="-4763"/>
            <a:ext cx="8467725" cy="4880769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r" defTabSz="457200" rtl="0" eaLnBrk="1" fontAlgn="base" latinLnBrk="0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br>
              <a:rPr lang="en-GB" dirty="0"/>
            </a:br>
            <a:r>
              <a:rPr lang="sv-SE" dirty="0"/>
              <a:t>Drag and </a:t>
            </a:r>
            <a:r>
              <a:rPr lang="sv-SE" dirty="0" err="1"/>
              <a:t>drop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/>
              <a:t>the image </a:t>
            </a:r>
            <a:r>
              <a:rPr lang="sv-SE" dirty="0" err="1"/>
              <a:t>here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/>
              <a:t>on the </a:t>
            </a:r>
            <a:r>
              <a:rPr lang="sv-SE" dirty="0" err="1"/>
              <a:t>grey</a:t>
            </a:r>
            <a:r>
              <a:rPr lang="sv-SE" dirty="0"/>
              <a:t> area</a:t>
            </a:r>
          </a:p>
          <a:p>
            <a:endParaRPr lang="en-GB" dirty="0"/>
          </a:p>
        </p:txBody>
      </p:sp>
      <p:sp>
        <p:nvSpPr>
          <p:cNvPr id="8" name="Platshållare för text 25">
            <a:extLst>
              <a:ext uri="{FF2B5EF4-FFF2-40B4-BE49-F238E27FC236}">
                <a16:creationId xmlns:a16="http://schemas.microsoft.com/office/drawing/2014/main" id="{3E041D81-4AFF-1A6C-4C5E-56CDACC08B0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0" y="0"/>
            <a:ext cx="6582335" cy="4876006"/>
          </a:xfrm>
          <a:gradFill>
            <a:gsLst>
              <a:gs pos="100000">
                <a:srgbClr val="080717"/>
              </a:gs>
              <a:gs pos="50000">
                <a:schemeClr val="accent2">
                  <a:lumMod val="50000"/>
                </a:schemeClr>
              </a:gs>
              <a:gs pos="5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0800000" scaled="0"/>
          </a:gradFill>
        </p:spPr>
        <p:txBody>
          <a:bodyPr vert="horz" wrap="none" lIns="0" tIns="180000" rIns="720000" bIns="180000" rtlCol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sv-SE" sz="4000" b="1" i="0" dirty="0">
                <a:solidFill>
                  <a:srgbClr val="090819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180000" lvl="0" indent="-180000"/>
            <a:r>
              <a:rPr lang="en-GB" dirty="0"/>
              <a:t> </a:t>
            </a:r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4311586"/>
            <a:ext cx="7920000" cy="162167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GB" noProof="0" dirty="0"/>
              <a:t>Click to add name and title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130A7BD-8EF0-EA42-ADB1-99B7EEBF735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A290481-B02C-4AAB-9D94-DA60B984B46F}" type="datetime1">
              <a:rPr lang="sv-SE" smtClean="0"/>
              <a:t>2026-10-23</a:t>
            </a:fld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1DF5C71-CF7A-6547-849A-3312BE09B78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82D57D49-1552-B7E5-F2F6-E9158BD999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80" y="1938841"/>
            <a:ext cx="7848440" cy="1893373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800" b="1" i="0" cap="none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noProof="0" dirty="0">
                <a:effectLst/>
              </a:rPr>
              <a:t>Add presentation title C</a:t>
            </a:r>
            <a:br>
              <a:rPr lang="en-GB" noProof="0" dirty="0"/>
            </a:br>
            <a:r>
              <a:rPr lang="en-GB" noProof="0" dirty="0"/>
              <a:t>(Gradient dark plate on IMAGE)</a:t>
            </a:r>
          </a:p>
        </p:txBody>
      </p:sp>
      <p:sp>
        <p:nvSpPr>
          <p:cNvPr id="12" name="Platshållare för text 5">
            <a:extLst>
              <a:ext uri="{FF2B5EF4-FFF2-40B4-BE49-F238E27FC236}">
                <a16:creationId xmlns:a16="http://schemas.microsoft.com/office/drawing/2014/main" id="{0DF4F5D5-81BB-7A33-5223-173E5859642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4000" y="-4763"/>
            <a:ext cx="858601" cy="871582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400">
                <a:solidFill>
                  <a:srgbClr val="004B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9BF4DFD9-C0D1-7027-B744-3D80A8F9C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203251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2CC256A-91C5-5D49-9F38-9D84CA3E7C8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102B26D-08E9-4EA1-BF2B-453CDC7B60E3}" type="datetime1">
              <a:rPr lang="sv-SE" smtClean="0"/>
              <a:t>2026-10-23</a:t>
            </a:fld>
            <a:endParaRPr lang="sv-SE"/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144E5D64-BA7D-2D42-884F-C8AE63D88DC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Rubrik 4">
            <a:extLst>
              <a:ext uri="{FF2B5EF4-FFF2-40B4-BE49-F238E27FC236}">
                <a16:creationId xmlns:a16="http://schemas.microsoft.com/office/drawing/2014/main" id="{520BE267-42B3-1340-9ACF-CC68A1C39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1707654"/>
            <a:ext cx="8064000" cy="594000"/>
          </a:xfrm>
          <a:effectLst/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4000" i="0" cap="none" baseline="0">
                <a:solidFill>
                  <a:schemeClr val="bg1">
                    <a:lumMod val="95000"/>
                  </a:schemeClr>
                </a:solidFill>
                <a:effectLst/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/>
              <a:t>New section header</a:t>
            </a:r>
          </a:p>
        </p:txBody>
      </p:sp>
      <p:sp>
        <p:nvSpPr>
          <p:cNvPr id="12" name="Platshållare för text 14">
            <a:extLst>
              <a:ext uri="{FF2B5EF4-FFF2-40B4-BE49-F238E27FC236}">
                <a16:creationId xmlns:a16="http://schemas.microsoft.com/office/drawing/2014/main" id="{71050712-BF84-7C40-B19A-341E7325F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2499742"/>
            <a:ext cx="8064000" cy="91440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bg1">
                    <a:lumMod val="95000"/>
                  </a:schemeClr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5D9ECDAB-097A-394E-3F8D-87A8D18F76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03045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B Tonad platta på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tshållare för bild 8">
            <a:extLst>
              <a:ext uri="{FF2B5EF4-FFF2-40B4-BE49-F238E27FC236}">
                <a16:creationId xmlns:a16="http://schemas.microsoft.com/office/drawing/2014/main" id="{1513AE71-4847-25CA-AAC0-32C483C6A6E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76275" y="-4763"/>
            <a:ext cx="8467725" cy="4880769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 algn="r">
              <a:buNone/>
              <a:defRPr/>
            </a:lvl1pPr>
          </a:lstStyle>
          <a:p>
            <a:r>
              <a:rPr lang="sv-SE" dirty="0"/>
              <a:t>Drag and </a:t>
            </a:r>
            <a:r>
              <a:rPr lang="sv-SE" dirty="0" err="1"/>
              <a:t>drop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/>
              <a:t>the image </a:t>
            </a:r>
            <a:r>
              <a:rPr lang="sv-SE" dirty="0" err="1"/>
              <a:t>here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/>
              <a:t>on the </a:t>
            </a:r>
            <a:r>
              <a:rPr lang="sv-SE" dirty="0" err="1"/>
              <a:t>grey</a:t>
            </a:r>
            <a:r>
              <a:rPr lang="sv-SE" dirty="0"/>
              <a:t> area</a:t>
            </a:r>
          </a:p>
        </p:txBody>
      </p:sp>
      <p:sp>
        <p:nvSpPr>
          <p:cNvPr id="8" name="Platshållare för text 25">
            <a:extLst>
              <a:ext uri="{FF2B5EF4-FFF2-40B4-BE49-F238E27FC236}">
                <a16:creationId xmlns:a16="http://schemas.microsoft.com/office/drawing/2014/main" id="{968C2974-A629-8A7F-A098-801F24F625E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0" y="0"/>
            <a:ext cx="6582335" cy="4876006"/>
          </a:xfrm>
          <a:gradFill>
            <a:gsLst>
              <a:gs pos="100000">
                <a:srgbClr val="080717"/>
              </a:gs>
              <a:gs pos="50000">
                <a:schemeClr val="accent2">
                  <a:lumMod val="50000"/>
                </a:schemeClr>
              </a:gs>
              <a:gs pos="5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0800000" scaled="0"/>
          </a:gradFill>
        </p:spPr>
        <p:txBody>
          <a:bodyPr vert="horz" wrap="none" lIns="0" tIns="180000" rIns="720000" bIns="180000" rtlCol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sv-SE" sz="4000" b="1" i="0" dirty="0">
                <a:solidFill>
                  <a:srgbClr val="090819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180000" lvl="0" indent="-180000"/>
            <a:r>
              <a:rPr lang="sv-SE" dirty="0"/>
              <a:t> 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D0DDAD0-F41D-1444-B2C2-CB32BB65D3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54401" y="4876006"/>
            <a:ext cx="713324" cy="253773"/>
          </a:xfrm>
        </p:spPr>
        <p:txBody>
          <a:bodyPr/>
          <a:lstStyle/>
          <a:p>
            <a:fld id="{DEC602B2-0229-4E5E-AC51-81A0D263C5B7}" type="datetime1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BB55E1A-8AB4-0D48-A76F-86492F221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FF85AD27-57A9-0A28-7C6D-7689E8A252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749" y="2003998"/>
            <a:ext cx="5395066" cy="1999263"/>
          </a:xfrm>
        </p:spPr>
        <p:txBody>
          <a:bodyPr anchor="b" anchorCtr="0"/>
          <a:lstStyle>
            <a:lvl1pPr>
              <a:defRPr lang="sv-SE" sz="4000" b="1" i="0" kern="1200" cap="none" baseline="0" smtClean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ＭＳ Ｐゴシック" pitchFamily="-65" charset="-128"/>
                <a:cs typeface="ＭＳ Ｐゴシック" charset="0"/>
              </a:defRPr>
            </a:lvl1pPr>
          </a:lstStyle>
          <a:p>
            <a:pPr lvl="0"/>
            <a:r>
              <a:rPr lang="en-GB" noProof="0" dirty="0">
                <a:effectLst/>
              </a:rPr>
              <a:t>Add presentation title</a:t>
            </a:r>
            <a:br>
              <a:rPr lang="en-GB" noProof="0" dirty="0"/>
            </a:br>
            <a:r>
              <a:rPr lang="en-GB" noProof="0" dirty="0"/>
              <a:t>(Gradient dark plate, left, on IMAGE)</a:t>
            </a:r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97B72403-DE7D-78C4-08FE-39E4008B1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294916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 C Tonad mörk textpla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55967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t" anchorCtr="0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/>
              <a:t>Click icon to add picture</a:t>
            </a:r>
            <a:endParaRPr lang="sv-SE" noProof="0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2CC256A-91C5-5D49-9F38-9D84CA3E7C8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754401" y="4876006"/>
            <a:ext cx="716204" cy="253773"/>
          </a:xfrm>
        </p:spPr>
        <p:txBody>
          <a:bodyPr/>
          <a:lstStyle/>
          <a:p>
            <a:fld id="{33501C13-D557-4660-8642-385B8014FBDB}" type="datetime1">
              <a:rPr lang="sv-SE" smtClean="0"/>
              <a:t>2026-10-23</a:t>
            </a:fld>
            <a:endParaRPr lang="sv-SE"/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144E5D64-BA7D-2D42-884F-C8AE63D88DC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615DF2B7-9A86-164E-E7D4-6DC7D88BF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7118" y="2731388"/>
            <a:ext cx="7066282" cy="1594622"/>
          </a:xfrm>
          <a:gradFill>
            <a:gsLst>
              <a:gs pos="2000">
                <a:srgbClr val="080717"/>
              </a:gs>
              <a:gs pos="71000">
                <a:schemeClr val="accent2">
                  <a:lumMod val="50000"/>
                </a:schemeClr>
              </a:gs>
              <a:gs pos="97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0800000" scaled="0"/>
          </a:gradFill>
        </p:spPr>
        <p:txBody>
          <a:bodyPr vert="horz" wrap="none" lIns="1404000" tIns="180000" rIns="720000" bIns="180000" rtlCol="0" anchor="ctr">
            <a:spAutoFit/>
          </a:bodyPr>
          <a:lstStyle>
            <a:lvl1pPr algn="r">
              <a:defRPr lang="en-GB" sz="4000" dirty="0" smtClean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180000" lvl="0" indent="-180000"/>
            <a:r>
              <a:rPr lang="en-GB" noProof="0" dirty="0"/>
              <a:t>New section header,</a:t>
            </a:r>
            <a:br>
              <a:rPr lang="en-GB" noProof="0" dirty="0"/>
            </a:br>
            <a:r>
              <a:rPr lang="en-GB" noProof="0" dirty="0"/>
              <a:t>(Gradient dark text box)</a:t>
            </a:r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3A46AAC7-3879-7B31-46F6-60CD373B6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08013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61A4F72-0ADC-154C-B685-D17A84AD1A0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ED127E8C-3852-4323-B3FE-38CAC45AB6BE}" type="datetime1">
              <a:rPr lang="sv-SE" smtClean="0"/>
              <a:t>2026-10-23</a:t>
            </a:fld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58F675D-2A63-4E41-ACC6-FC756694E92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1" y="1440000"/>
            <a:ext cx="6408279" cy="2939990"/>
          </a:xfrm>
        </p:spPr>
        <p:txBody>
          <a:bodyPr>
            <a:normAutofit/>
          </a:bodyPr>
          <a:lstStyle>
            <a:lvl1pPr marL="216000" indent="-216000">
              <a:defRPr lang="sv-SE" smtClean="0">
                <a:effectLst/>
              </a:defRPr>
            </a:lvl1pPr>
            <a:lvl2pPr marL="432000" indent="-216000"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8000" indent="-216000"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64000" indent="-216000"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216000"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10" name="Rubrik 5">
            <a:extLst>
              <a:ext uri="{FF2B5EF4-FFF2-40B4-BE49-F238E27FC236}">
                <a16:creationId xmlns:a16="http://schemas.microsoft.com/office/drawing/2014/main" id="{B3AB4A1A-A57A-A74C-B584-46E088ED2E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593B53DF-4F11-3C3C-1B22-3706D15335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369867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3816000" cy="2939990"/>
          </a:xfrm>
        </p:spPr>
        <p:txBody>
          <a:bodyPr/>
          <a:lstStyle>
            <a:lvl1pPr marL="216000" indent="-216000">
              <a:defRPr sz="1800">
                <a:solidFill>
                  <a:schemeClr val="bg1"/>
                </a:solidFill>
              </a:defRPr>
            </a:lvl1pPr>
            <a:lvl2pPr marL="432000" indent="-216000">
              <a:defRPr sz="1600">
                <a:solidFill>
                  <a:schemeClr val="bg1"/>
                </a:solidFill>
              </a:defRPr>
            </a:lvl2pPr>
            <a:lvl3pPr marL="648000" indent="-216000">
              <a:defRPr sz="1600">
                <a:solidFill>
                  <a:schemeClr val="bg1"/>
                </a:solidFill>
              </a:defRPr>
            </a:lvl3pPr>
            <a:lvl4pPr marL="864000" indent="-216000">
              <a:defRPr sz="1600">
                <a:solidFill>
                  <a:schemeClr val="bg1"/>
                </a:solidFill>
              </a:defRPr>
            </a:lvl4pPr>
            <a:lvl5pPr marL="1080000" indent="-216000">
              <a:defRPr sz="1600">
                <a:solidFill>
                  <a:schemeClr val="bg1"/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4716016" y="1440000"/>
            <a:ext cx="3816000" cy="2939990"/>
          </a:xfrm>
        </p:spPr>
        <p:txBody>
          <a:bodyPr/>
          <a:lstStyle>
            <a:lvl1pPr marL="216000" indent="-216000">
              <a:defRPr sz="1800">
                <a:solidFill>
                  <a:schemeClr val="bg1"/>
                </a:solidFill>
              </a:defRPr>
            </a:lvl1pPr>
            <a:lvl2pPr marL="432000" indent="-216000">
              <a:defRPr sz="1600">
                <a:solidFill>
                  <a:schemeClr val="bg1"/>
                </a:solidFill>
              </a:defRPr>
            </a:lvl2pPr>
            <a:lvl3pPr marL="648000" indent="-216000">
              <a:defRPr sz="1600">
                <a:solidFill>
                  <a:schemeClr val="bg1"/>
                </a:solidFill>
              </a:defRPr>
            </a:lvl3pPr>
            <a:lvl4pPr marL="864000" indent="-216000">
              <a:defRPr sz="1600">
                <a:solidFill>
                  <a:schemeClr val="bg1"/>
                </a:solidFill>
              </a:defRPr>
            </a:lvl4pPr>
            <a:lvl5pPr marL="1080000" indent="-216000">
              <a:defRPr sz="1600">
                <a:solidFill>
                  <a:schemeClr val="bg1"/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611A8AC-4C13-B14F-B14C-5BB47D5CB15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47CE0F-C195-4543-85CA-295AA477EA84}" type="datetime1">
              <a:rPr lang="sv-SE" smtClean="0"/>
              <a:t>2026-10-23</a:t>
            </a:fld>
            <a:endParaRPr lang="sv-SE"/>
          </a:p>
        </p:txBody>
      </p:sp>
      <p:sp>
        <p:nvSpPr>
          <p:cNvPr id="21" name="Platshållare för bildnummer 20">
            <a:extLst>
              <a:ext uri="{FF2B5EF4-FFF2-40B4-BE49-F238E27FC236}">
                <a16:creationId xmlns:a16="http://schemas.microsoft.com/office/drawing/2014/main" id="{706E54E7-61AA-0F47-A71D-70884C29450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9" name="Rubrik 5">
            <a:extLst>
              <a:ext uri="{FF2B5EF4-FFF2-40B4-BE49-F238E27FC236}">
                <a16:creationId xmlns:a16="http://schemas.microsoft.com/office/drawing/2014/main" id="{E9A697CC-9259-9E4A-A6D3-210CEB867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719BEF62-FEE9-4127-0B67-BE2FE627A2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291831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att animera från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99936" y="0"/>
            <a:ext cx="2991600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4103878" y="1440000"/>
            <a:ext cx="4561820" cy="2942564"/>
          </a:xfrm>
        </p:spPr>
        <p:txBody>
          <a:bodyPr/>
          <a:lstStyle>
            <a:lvl1pPr marL="216000" indent="-216000">
              <a:defRPr sz="1800">
                <a:solidFill>
                  <a:schemeClr val="bg1"/>
                </a:solidFill>
              </a:defRPr>
            </a:lvl1pPr>
            <a:lvl2pPr marL="432000" indent="-216000">
              <a:defRPr sz="1600">
                <a:solidFill>
                  <a:schemeClr val="bg1"/>
                </a:solidFill>
              </a:defRPr>
            </a:lvl2pPr>
            <a:lvl3pPr marL="648000" indent="-216000">
              <a:defRPr sz="1600">
                <a:solidFill>
                  <a:schemeClr val="bg1"/>
                </a:solidFill>
              </a:defRPr>
            </a:lvl3pPr>
            <a:lvl4pPr marL="864000" indent="-216000">
              <a:defRPr sz="1600">
                <a:solidFill>
                  <a:schemeClr val="bg1"/>
                </a:solidFill>
              </a:defRPr>
            </a:lvl4pPr>
            <a:lvl5pPr marL="1080000" indent="-216000">
              <a:defRPr sz="1600">
                <a:solidFill>
                  <a:schemeClr val="bg1"/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F64341-C2E0-534E-B80A-73454D73D2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76D24736-F7B0-4EF6-8A2C-E60D50C034D4}" type="datetime1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8424E00-2E58-8F40-A5E1-C5CC2E1714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4A046CDC-B1E2-0B4F-AE67-FFD8B97568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878" y="504000"/>
            <a:ext cx="4561820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0" name="Platshållare för text 30">
            <a:extLst>
              <a:ext uri="{FF2B5EF4-FFF2-40B4-BE49-F238E27FC236}">
                <a16:creationId xmlns:a16="http://schemas.microsoft.com/office/drawing/2014/main" id="{623CAB46-D3C8-F5C4-DB71-CB9D33C1E32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-9427" y="2560204"/>
            <a:ext cx="1994338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l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NUMBERS</a:t>
            </a:r>
          </a:p>
        </p:txBody>
      </p:sp>
      <p:sp>
        <p:nvSpPr>
          <p:cNvPr id="11" name="Platshållare för text 30">
            <a:extLst>
              <a:ext uri="{FF2B5EF4-FFF2-40B4-BE49-F238E27FC236}">
                <a16:creationId xmlns:a16="http://schemas.microsoft.com/office/drawing/2014/main" id="{EBF777E3-9A83-FED4-06A6-1A4B51B5958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-9427" y="3239473"/>
            <a:ext cx="1221690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l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30">
            <a:extLst>
              <a:ext uri="{FF2B5EF4-FFF2-40B4-BE49-F238E27FC236}">
                <a16:creationId xmlns:a16="http://schemas.microsoft.com/office/drawing/2014/main" id="{7504490C-8FFB-11AE-6752-20B9E3C39DF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-9427" y="3918742"/>
            <a:ext cx="1941439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l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PROCENT</a:t>
            </a:r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A59B6A41-4E04-2C47-DBF1-F5354C63A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221946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 att animera från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3568" y="504000"/>
            <a:ext cx="6122917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3568" y="1440000"/>
            <a:ext cx="6122917" cy="2989462"/>
          </a:xfrm>
        </p:spPr>
        <p:txBody>
          <a:bodyPr/>
          <a:lstStyle>
            <a:lvl1pPr marL="216000" indent="-216000">
              <a:defRPr sz="1800">
                <a:solidFill>
                  <a:schemeClr val="bg1"/>
                </a:solidFill>
              </a:defRPr>
            </a:lvl1pPr>
            <a:lvl2pPr marL="432000" indent="-216000">
              <a:defRPr sz="1600">
                <a:solidFill>
                  <a:schemeClr val="bg1"/>
                </a:solidFill>
              </a:defRPr>
            </a:lvl2pPr>
            <a:lvl3pPr marL="648000" indent="-216000">
              <a:defRPr sz="1600">
                <a:solidFill>
                  <a:schemeClr val="bg1"/>
                </a:solidFill>
              </a:defRPr>
            </a:lvl3pPr>
            <a:lvl4pPr marL="864000" indent="-216000">
              <a:defRPr sz="1600">
                <a:solidFill>
                  <a:schemeClr val="bg1"/>
                </a:solidFill>
              </a:defRPr>
            </a:lvl4pPr>
            <a:lvl5pPr marL="1080000" indent="-216000">
              <a:defRPr sz="1600">
                <a:solidFill>
                  <a:schemeClr val="bg1"/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F64341-C2E0-534E-B80A-73454D73D2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EADEB07-A823-4B74-BE00-54A40BEA3A51}" type="datetime1">
              <a:rPr lang="sv-SE" smtClean="0"/>
              <a:t>2026-10-23</a:t>
            </a:fld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8424E00-2E58-8F40-A5E1-C5CC2E1714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Platshållare för text 30">
            <a:extLst>
              <a:ext uri="{FF2B5EF4-FFF2-40B4-BE49-F238E27FC236}">
                <a16:creationId xmlns:a16="http://schemas.microsoft.com/office/drawing/2014/main" id="{A5695CBC-4DE4-E7FF-BFB3-C1BB151DD9F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149662" y="2560204"/>
            <a:ext cx="1994338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r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NUMBERS</a:t>
            </a:r>
          </a:p>
        </p:txBody>
      </p:sp>
      <p:sp>
        <p:nvSpPr>
          <p:cNvPr id="12" name="Platshållare för text 30">
            <a:extLst>
              <a:ext uri="{FF2B5EF4-FFF2-40B4-BE49-F238E27FC236}">
                <a16:creationId xmlns:a16="http://schemas.microsoft.com/office/drawing/2014/main" id="{E5D895D9-FA06-BF77-EFBC-49BDFF70639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922310" y="3239473"/>
            <a:ext cx="1221690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r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30">
            <a:extLst>
              <a:ext uri="{FF2B5EF4-FFF2-40B4-BE49-F238E27FC236}">
                <a16:creationId xmlns:a16="http://schemas.microsoft.com/office/drawing/2014/main" id="{BFF14FF9-820A-09C1-5464-48972749798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02561" y="3918742"/>
            <a:ext cx="1941439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r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PROCENT</a:t>
            </a:r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C33B6B17-2DA5-027F-F0AB-8E22DFA89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95678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 bild vänster och innehå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99936" y="0"/>
            <a:ext cx="2991600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4103878" y="1440000"/>
            <a:ext cx="4561820" cy="2942564"/>
          </a:xfrm>
        </p:spPr>
        <p:txBody>
          <a:bodyPr/>
          <a:lstStyle>
            <a:lvl1pPr marL="216000" indent="-216000">
              <a:defRPr sz="1800">
                <a:solidFill>
                  <a:schemeClr val="bg1"/>
                </a:solidFill>
              </a:defRPr>
            </a:lvl1pPr>
            <a:lvl2pPr marL="432000" indent="-216000">
              <a:defRPr sz="1600">
                <a:solidFill>
                  <a:schemeClr val="bg1"/>
                </a:solidFill>
              </a:defRPr>
            </a:lvl2pPr>
            <a:lvl3pPr marL="648000" indent="-216000">
              <a:defRPr sz="1600">
                <a:solidFill>
                  <a:schemeClr val="bg1"/>
                </a:solidFill>
              </a:defRPr>
            </a:lvl3pPr>
            <a:lvl4pPr marL="864000" indent="-216000">
              <a:defRPr sz="1600">
                <a:solidFill>
                  <a:schemeClr val="bg1"/>
                </a:solidFill>
              </a:defRPr>
            </a:lvl4pPr>
            <a:lvl5pPr marL="1080000" indent="-216000">
              <a:defRPr sz="1600">
                <a:solidFill>
                  <a:schemeClr val="bg1"/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F64341-C2E0-534E-B80A-73454D73D2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AC4BFBA-6BFC-4B51-95D1-D8A1897D347D}" type="datetime1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8424E00-2E58-8F40-A5E1-C5CC2E1714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4A046CDC-B1E2-0B4F-AE67-FFD8B97568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878" y="504000"/>
            <a:ext cx="4561820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943BF459-701E-1251-8594-A8C8F51C2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63539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vänster och smal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5508683" y="0"/>
            <a:ext cx="2992081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3568" y="504000"/>
            <a:ext cx="4465207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3568" y="1440000"/>
            <a:ext cx="4465207" cy="2989462"/>
          </a:xfrm>
        </p:spPr>
        <p:txBody>
          <a:bodyPr/>
          <a:lstStyle>
            <a:lvl1pPr marL="216000" indent="-216000">
              <a:defRPr sz="1800">
                <a:solidFill>
                  <a:schemeClr val="bg1"/>
                </a:solidFill>
              </a:defRPr>
            </a:lvl1pPr>
            <a:lvl2pPr marL="432000" indent="-216000">
              <a:defRPr sz="1600">
                <a:solidFill>
                  <a:schemeClr val="bg1"/>
                </a:solidFill>
              </a:defRPr>
            </a:lvl2pPr>
            <a:lvl3pPr marL="648000" indent="-216000">
              <a:defRPr sz="1600">
                <a:solidFill>
                  <a:schemeClr val="bg1"/>
                </a:solidFill>
              </a:defRPr>
            </a:lvl3pPr>
            <a:lvl4pPr marL="864000" indent="-216000">
              <a:defRPr sz="1600">
                <a:solidFill>
                  <a:schemeClr val="bg1"/>
                </a:solidFill>
              </a:defRPr>
            </a:lvl4pPr>
            <a:lvl5pPr marL="1080000" indent="-216000">
              <a:defRPr sz="1600">
                <a:solidFill>
                  <a:schemeClr val="bg1"/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F64341-C2E0-534E-B80A-73454D73D2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10D88B8-A8C7-4889-B3C7-38C3ACA00C10}" type="datetime1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8424E00-2E58-8F40-A5E1-C5CC2E1714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65C4FCC-EB84-9088-7091-E711AF0E3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76746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änster och innehå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4572001" cy="487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4932448" y="1440000"/>
            <a:ext cx="3672000" cy="2989462"/>
          </a:xfrm>
        </p:spPr>
        <p:txBody>
          <a:bodyPr/>
          <a:lstStyle>
            <a:lvl1pPr marL="216000" indent="-216000">
              <a:defRPr sz="1800">
                <a:solidFill>
                  <a:schemeClr val="bg1"/>
                </a:solidFill>
              </a:defRPr>
            </a:lvl1pPr>
            <a:lvl2pPr marL="432000" indent="-216000">
              <a:defRPr sz="1600">
                <a:solidFill>
                  <a:schemeClr val="bg1"/>
                </a:solidFill>
              </a:defRPr>
            </a:lvl2pPr>
            <a:lvl3pPr marL="648000" indent="-216000">
              <a:defRPr sz="1600">
                <a:solidFill>
                  <a:schemeClr val="bg1"/>
                </a:solidFill>
              </a:defRPr>
            </a:lvl3pPr>
            <a:lvl4pPr marL="864000" indent="-216000">
              <a:defRPr sz="1600">
                <a:solidFill>
                  <a:schemeClr val="bg1"/>
                </a:solidFill>
              </a:defRPr>
            </a:lvl4pPr>
            <a:lvl5pPr marL="1080000" indent="-216000">
              <a:defRPr sz="1600">
                <a:solidFill>
                  <a:schemeClr val="bg1"/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77ED9F3-A6A0-5241-BDD7-09BDFB6C06C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F8EAEF4-1192-485B-9528-EDD48A72E399}" type="datetime1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CD28FC-F82C-2644-96D2-6FAC48EB3E8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E269CEC0-D993-D844-9A1F-87AB9ECBCF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448" y="504000"/>
            <a:ext cx="3582902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7CE6FBE8-0F31-470C-817B-2F8EB2DAC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87105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vänster och stor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4572000" y="0"/>
            <a:ext cx="4572001" cy="487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77ED9F3-A6A0-5241-BDD7-09BDFB6C06C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B616E2B8-88FC-4D7D-B37C-1D411FF8340A}" type="datetime1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CD28FC-F82C-2644-96D2-6FAC48EB3E8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0180891-C7BE-A671-BADA-6A1F103591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569" y="504000"/>
            <a:ext cx="3239278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46459DD7-BA52-1523-C65E-B19E7F63DE9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83568" y="1440000"/>
            <a:ext cx="3239279" cy="2989462"/>
          </a:xfrm>
        </p:spPr>
        <p:txBody>
          <a:bodyPr/>
          <a:lstStyle>
            <a:lvl1pPr marL="216000" indent="-216000">
              <a:defRPr sz="1800">
                <a:solidFill>
                  <a:schemeClr val="bg1"/>
                </a:solidFill>
              </a:defRPr>
            </a:lvl1pPr>
            <a:lvl2pPr marL="432000" indent="-216000">
              <a:defRPr sz="1600">
                <a:solidFill>
                  <a:schemeClr val="bg1"/>
                </a:solidFill>
              </a:defRPr>
            </a:lvl2pPr>
            <a:lvl3pPr marL="648000" indent="-216000">
              <a:defRPr sz="1600">
                <a:solidFill>
                  <a:schemeClr val="bg1"/>
                </a:solidFill>
              </a:defRPr>
            </a:lvl3pPr>
            <a:lvl4pPr marL="864000" indent="-216000">
              <a:defRPr sz="1600">
                <a:solidFill>
                  <a:schemeClr val="bg1"/>
                </a:solidFill>
              </a:defRPr>
            </a:lvl4pPr>
            <a:lvl5pPr marL="1080000" indent="-216000">
              <a:defRPr sz="1600">
                <a:solidFill>
                  <a:schemeClr val="bg1"/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7" name="Platshållare för sidfot 5">
            <a:extLst>
              <a:ext uri="{FF2B5EF4-FFF2-40B4-BE49-F238E27FC236}">
                <a16:creationId xmlns:a16="http://schemas.microsoft.com/office/drawing/2014/main" id="{8CBED633-E6AE-EF17-DBA1-94DAA18DA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420321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lage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77ED9F3-A6A0-5241-BDD7-09BDFB6C06C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0093248A-72BF-470F-B4D7-1E29BEED1564}" type="datetime1">
              <a:rPr lang="sv-SE" smtClean="0"/>
              <a:t>2026-10-23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CD28FC-F82C-2644-96D2-6FAC48EB3E8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0180891-C7BE-A671-BADA-6A1F103591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568" y="365060"/>
            <a:ext cx="7817196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9" name="Platshållare för innehåll 18">
            <a:extLst>
              <a:ext uri="{FF2B5EF4-FFF2-40B4-BE49-F238E27FC236}">
                <a16:creationId xmlns:a16="http://schemas.microsoft.com/office/drawing/2014/main" id="{D923B312-6493-0940-D452-E838DFFBFC0F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83567" y="852356"/>
            <a:ext cx="2448571" cy="1149350"/>
          </a:xfrm>
          <a:solidFill>
            <a:srgbClr val="6179B9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2" name="Platshållare för innehåll 18">
            <a:extLst>
              <a:ext uri="{FF2B5EF4-FFF2-40B4-BE49-F238E27FC236}">
                <a16:creationId xmlns:a16="http://schemas.microsoft.com/office/drawing/2014/main" id="{20B5E7D0-5838-7DF6-9FF8-501C90DEBA8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367880" y="852356"/>
            <a:ext cx="2448571" cy="1149350"/>
          </a:xfrm>
          <a:solidFill>
            <a:srgbClr val="557488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3" name="Platshållare för innehåll 18">
            <a:extLst>
              <a:ext uri="{FF2B5EF4-FFF2-40B4-BE49-F238E27FC236}">
                <a16:creationId xmlns:a16="http://schemas.microsoft.com/office/drawing/2014/main" id="{1FE032FB-43A6-56B0-B9F4-49D4D47EE65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055970" y="852356"/>
            <a:ext cx="2448571" cy="1149350"/>
          </a:xfrm>
          <a:solidFill>
            <a:srgbClr val="498AAC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4" name="Platshållare för innehåll 18">
            <a:extLst>
              <a:ext uri="{FF2B5EF4-FFF2-40B4-BE49-F238E27FC236}">
                <a16:creationId xmlns:a16="http://schemas.microsoft.com/office/drawing/2014/main" id="{047AA67B-8D3D-FE02-827D-F7FC8BCB20E1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83395" y="2201379"/>
            <a:ext cx="2448571" cy="1149350"/>
          </a:xfrm>
          <a:solidFill>
            <a:srgbClr val="809EBD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5" name="Platshållare för innehåll 18">
            <a:extLst>
              <a:ext uri="{FF2B5EF4-FFF2-40B4-BE49-F238E27FC236}">
                <a16:creationId xmlns:a16="http://schemas.microsoft.com/office/drawing/2014/main" id="{7048CAB7-8FFD-D246-472C-410650E242F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367880" y="2193395"/>
            <a:ext cx="2448571" cy="1149350"/>
          </a:xfrm>
          <a:solidFill>
            <a:srgbClr val="069AB7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6" name="Platshållare för innehåll 18">
            <a:extLst>
              <a:ext uri="{FF2B5EF4-FFF2-40B4-BE49-F238E27FC236}">
                <a16:creationId xmlns:a16="http://schemas.microsoft.com/office/drawing/2014/main" id="{C37BE115-C4DC-CD42-898B-DB101738CBBF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055970" y="2193395"/>
            <a:ext cx="2448571" cy="1149350"/>
          </a:xfrm>
          <a:solidFill>
            <a:srgbClr val="014B89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7" name="Platshållare för innehåll 18">
            <a:extLst>
              <a:ext uri="{FF2B5EF4-FFF2-40B4-BE49-F238E27FC236}">
                <a16:creationId xmlns:a16="http://schemas.microsoft.com/office/drawing/2014/main" id="{7E9887A3-3725-37A3-BC82-5780F6590C40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83395" y="3542418"/>
            <a:ext cx="2448571" cy="1149350"/>
          </a:xfrm>
          <a:solidFill>
            <a:srgbClr val="4F91CA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8" name="Platshållare för innehåll 18">
            <a:extLst>
              <a:ext uri="{FF2B5EF4-FFF2-40B4-BE49-F238E27FC236}">
                <a16:creationId xmlns:a16="http://schemas.microsoft.com/office/drawing/2014/main" id="{C2860193-56B3-E1F9-D734-246BADE30C1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367880" y="3542418"/>
            <a:ext cx="2448571" cy="1149350"/>
          </a:xfrm>
          <a:solidFill>
            <a:srgbClr val="498AAC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9" name="Platshållare för innehåll 18">
            <a:extLst>
              <a:ext uri="{FF2B5EF4-FFF2-40B4-BE49-F238E27FC236}">
                <a16:creationId xmlns:a16="http://schemas.microsoft.com/office/drawing/2014/main" id="{BA879A60-03D9-A7DC-ACB6-726A28B421E2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055970" y="3542418"/>
            <a:ext cx="2448571" cy="1149350"/>
          </a:xfrm>
          <a:solidFill>
            <a:srgbClr val="0064BA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83F9CA0C-4DF7-179B-88D4-40AA9E61EF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6456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nade plattor för innehåll sam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tshållare för bild 24">
            <a:extLst>
              <a:ext uri="{FF2B5EF4-FFF2-40B4-BE49-F238E27FC236}">
                <a16:creationId xmlns:a16="http://schemas.microsoft.com/office/drawing/2014/main" id="{349C47AF-3854-1760-8DAC-E2C7D050EFC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0" y="-1"/>
            <a:ext cx="9139238" cy="257175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/>
              <a:t>Click icon to add picture</a:t>
            </a:r>
            <a:endParaRPr lang="sv-SE" noProof="0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7614B8E-8135-BC42-88FA-2C5AEC71385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0AB0B987-C540-4878-A3DF-002A654B1885}" type="datetime1">
              <a:rPr lang="sv-SE" smtClean="0"/>
              <a:t>2026-10-23</a:t>
            </a:fld>
            <a:endParaRPr lang="sv-SE"/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32DBA098-9A54-1B47-9784-47793464566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Platshållare för innehåll 18">
            <a:extLst>
              <a:ext uri="{FF2B5EF4-FFF2-40B4-BE49-F238E27FC236}">
                <a16:creationId xmlns:a16="http://schemas.microsoft.com/office/drawing/2014/main" id="{C14D556A-D1BB-D574-E5B1-CA0DE2320CF9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" y="2569594"/>
            <a:ext cx="3013408" cy="2294393"/>
          </a:xfrm>
          <a:gradFill>
            <a:gsLst>
              <a:gs pos="0">
                <a:srgbClr val="4C6892"/>
              </a:gs>
              <a:gs pos="100000">
                <a:schemeClr val="accent1">
                  <a:lumMod val="50000"/>
                </a:schemeClr>
              </a:gs>
            </a:gsLst>
            <a:lin ang="15600000" scaled="0"/>
          </a:gra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7" name="Platshållare för innehåll 18">
            <a:extLst>
              <a:ext uri="{FF2B5EF4-FFF2-40B4-BE49-F238E27FC236}">
                <a16:creationId xmlns:a16="http://schemas.microsoft.com/office/drawing/2014/main" id="{64BAEB5A-26E6-5458-DD67-404B8108FC2E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3013410" y="2569594"/>
            <a:ext cx="3070166" cy="2294393"/>
          </a:xfrm>
          <a:gradFill>
            <a:gsLst>
              <a:gs pos="100000">
                <a:srgbClr val="4C6892"/>
              </a:gs>
              <a:gs pos="42000">
                <a:schemeClr val="accent1">
                  <a:lumMod val="50000"/>
                </a:schemeClr>
              </a:gs>
            </a:gsLst>
            <a:lin ang="16800000" scaled="0"/>
          </a:gra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8" name="Platshållare för innehåll 18">
            <a:extLst>
              <a:ext uri="{FF2B5EF4-FFF2-40B4-BE49-F238E27FC236}">
                <a16:creationId xmlns:a16="http://schemas.microsoft.com/office/drawing/2014/main" id="{463B5EA1-5E4A-4825-72AD-AEBB52541F74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6091178" y="2569594"/>
            <a:ext cx="3052822" cy="2294393"/>
          </a:xfrm>
          <a:gradFill>
            <a:gsLst>
              <a:gs pos="0">
                <a:srgbClr val="4C6892"/>
              </a:gs>
              <a:gs pos="100000">
                <a:schemeClr val="accent1">
                  <a:lumMod val="50000"/>
                </a:schemeClr>
              </a:gs>
            </a:gsLst>
            <a:lin ang="15600000" scaled="0"/>
          </a:gra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134818C0-13E1-ECC2-E9B2-1426834AA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253390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pers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text 4">
            <a:extLst>
              <a:ext uri="{FF2B5EF4-FFF2-40B4-BE49-F238E27FC236}">
                <a16:creationId xmlns:a16="http://schemas.microsoft.com/office/drawing/2014/main" id="{6671BCA6-FB38-F05D-2F9C-264CAFEF67C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75407" y="900581"/>
            <a:ext cx="1807755" cy="3974632"/>
          </a:xfrm>
          <a:solidFill>
            <a:srgbClr val="6F76C0"/>
          </a:solidFill>
        </p:spPr>
        <p:txBody>
          <a:bodyPr vert="horz" lIns="0" tIns="0" rIns="0" bIns="0" rtlCol="0">
            <a:normAutofit/>
          </a:bodyPr>
          <a:lstStyle>
            <a:lvl1pPr>
              <a:defRPr lang="sv-SE" dirty="0">
                <a:solidFill>
                  <a:srgbClr val="6F75C0"/>
                </a:solidFill>
              </a:defRPr>
            </a:lvl1pPr>
          </a:lstStyle>
          <a:p>
            <a:pPr marL="0" lvl="0" indent="0">
              <a:buNone/>
            </a:pPr>
            <a:r>
              <a:rPr lang="sv-SE" dirty="0"/>
              <a:t> </a:t>
            </a:r>
          </a:p>
        </p:txBody>
      </p:sp>
      <p:sp>
        <p:nvSpPr>
          <p:cNvPr id="18" name="Platshållare för bild 38">
            <a:extLst>
              <a:ext uri="{FF2B5EF4-FFF2-40B4-BE49-F238E27FC236}">
                <a16:creationId xmlns:a16="http://schemas.microsoft.com/office/drawing/2014/main" id="{56C06AE6-8A89-468A-5B2F-C3621389058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32874" y="1083492"/>
            <a:ext cx="1508125" cy="1801813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71" name="Rubrik 1">
            <a:extLst>
              <a:ext uri="{FF2B5EF4-FFF2-40B4-BE49-F238E27FC236}">
                <a16:creationId xmlns:a16="http://schemas.microsoft.com/office/drawing/2014/main" id="{31F8B52D-03AD-F046-2D6C-AD0359F2B4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568" y="365060"/>
            <a:ext cx="7817196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1" name="Platshållare för text 4">
            <a:extLst>
              <a:ext uri="{FF2B5EF4-FFF2-40B4-BE49-F238E27FC236}">
                <a16:creationId xmlns:a16="http://schemas.microsoft.com/office/drawing/2014/main" id="{C9F3D617-D22D-B590-75AB-9D95EC93937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679204" y="900581"/>
            <a:ext cx="1807755" cy="3974632"/>
          </a:xfr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algn="l">
              <a:defRPr lang="sv-SE" dirty="0">
                <a:solidFill>
                  <a:srgbClr val="346596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algn="ctr">
              <a:spcBef>
                <a:spcPct val="0"/>
              </a:spcBef>
            </a:pPr>
            <a:r>
              <a:rPr lang="sv-SE" dirty="0"/>
              <a:t> </a:t>
            </a:r>
          </a:p>
        </p:txBody>
      </p:sp>
      <p:sp>
        <p:nvSpPr>
          <p:cNvPr id="12" name="Platshållare för text 4">
            <a:extLst>
              <a:ext uri="{FF2B5EF4-FFF2-40B4-BE49-F238E27FC236}">
                <a16:creationId xmlns:a16="http://schemas.microsoft.com/office/drawing/2014/main" id="{6D0BB549-9190-1C96-3E15-278DA769730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77306" y="900581"/>
            <a:ext cx="1807755" cy="3974632"/>
          </a:xfrm>
          <a:solidFill>
            <a:srgbClr val="4D91CA"/>
          </a:solidFill>
        </p:spPr>
        <p:txBody>
          <a:bodyPr vert="horz" lIns="0" tIns="0" rIns="0" bIns="0" rtlCol="0">
            <a:normAutofit/>
          </a:bodyPr>
          <a:lstStyle>
            <a:lvl1pPr>
              <a:defRPr lang="sv-SE" dirty="0">
                <a:solidFill>
                  <a:srgbClr val="4C91CB"/>
                </a:solidFill>
              </a:defRPr>
            </a:lvl1pPr>
          </a:lstStyle>
          <a:p>
            <a:pPr marL="0" lvl="0" indent="0">
              <a:buNone/>
            </a:pPr>
            <a:r>
              <a:rPr lang="sv-SE" dirty="0"/>
              <a:t> 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62E2E767-808E-B353-6F84-D3846FD86BC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3508" y="900581"/>
            <a:ext cx="1807755" cy="3974632"/>
          </a:xfrm>
          <a:solidFill>
            <a:srgbClr val="009AB9"/>
          </a:solidFill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buFontTx/>
              <a:buNone/>
              <a:defRPr lang="sv-SE" baseline="0" dirty="0">
                <a:solidFill>
                  <a:srgbClr val="009AB8"/>
                </a:solidFill>
              </a:defRPr>
            </a:lvl1pPr>
          </a:lstStyle>
          <a:p>
            <a:pPr marL="0" lvl="0" indent="0">
              <a:buNone/>
            </a:pPr>
            <a:r>
              <a:rPr lang="sv-SE" dirty="0"/>
              <a:t> </a:t>
            </a:r>
          </a:p>
        </p:txBody>
      </p:sp>
      <p:sp>
        <p:nvSpPr>
          <p:cNvPr id="16" name="Platshållare för bild 38">
            <a:extLst>
              <a:ext uri="{FF2B5EF4-FFF2-40B4-BE49-F238E27FC236}">
                <a16:creationId xmlns:a16="http://schemas.microsoft.com/office/drawing/2014/main" id="{B8E0DBD3-7D95-C892-44DF-04CAC74C4D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28814" y="2921000"/>
            <a:ext cx="1508125" cy="1801813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17" name="Platshållare för text 40">
            <a:extLst>
              <a:ext uri="{FF2B5EF4-FFF2-40B4-BE49-F238E27FC236}">
                <a16:creationId xmlns:a16="http://schemas.microsoft.com/office/drawing/2014/main" id="{67DCCB79-D87B-8A05-A901-2663A4359F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675" y="1077913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Surname</a:t>
            </a:r>
            <a:endParaRPr lang="sv-SE" dirty="0"/>
          </a:p>
        </p:txBody>
      </p:sp>
      <p:sp>
        <p:nvSpPr>
          <p:cNvPr id="19" name="Platshållare för text 40">
            <a:extLst>
              <a:ext uri="{FF2B5EF4-FFF2-40B4-BE49-F238E27FC236}">
                <a16:creationId xmlns:a16="http://schemas.microsoft.com/office/drawing/2014/main" id="{56BDA827-A266-E5E5-015A-429A873887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8675" y="1565593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Research </a:t>
            </a:r>
            <a:r>
              <a:rPr lang="sv-SE" dirty="0" err="1"/>
              <a:t>subject</a:t>
            </a:r>
            <a:r>
              <a:rPr lang="sv-SE" dirty="0"/>
              <a:t> and short </a:t>
            </a:r>
            <a:r>
              <a:rPr lang="sv-SE" dirty="0" err="1"/>
              <a:t>description</a:t>
            </a:r>
            <a:endParaRPr lang="sv-SE" dirty="0"/>
          </a:p>
        </p:txBody>
      </p:sp>
      <p:sp>
        <p:nvSpPr>
          <p:cNvPr id="20" name="Platshållare för text 40">
            <a:extLst>
              <a:ext uri="{FF2B5EF4-FFF2-40B4-BE49-F238E27FC236}">
                <a16:creationId xmlns:a16="http://schemas.microsoft.com/office/drawing/2014/main" id="{FCCAB805-6BF5-6284-F8E9-CADB82FE02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8675" y="2366781"/>
            <a:ext cx="1508125" cy="437378"/>
          </a:xfrm>
        </p:spPr>
        <p:txBody>
          <a:bodyPr anchor="b">
            <a:normAutofit/>
          </a:bodyPr>
          <a:lstStyle>
            <a:lvl1pPr marL="0" indent="0">
              <a:buNone/>
              <a:defRPr sz="800" i="0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, </a:t>
            </a:r>
            <a:r>
              <a:rPr lang="sv-SE" dirty="0" err="1"/>
              <a:t>role</a:t>
            </a:r>
            <a:r>
              <a:rPr lang="sv-SE" dirty="0"/>
              <a:t>, position</a:t>
            </a:r>
          </a:p>
        </p:txBody>
      </p:sp>
      <p:sp>
        <p:nvSpPr>
          <p:cNvPr id="21" name="Platshållare för text 40">
            <a:extLst>
              <a:ext uri="{FF2B5EF4-FFF2-40B4-BE49-F238E27FC236}">
                <a16:creationId xmlns:a16="http://schemas.microsoft.com/office/drawing/2014/main" id="{34FA2CE8-B942-A5B8-0CEE-A90FBBC5AB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24026" y="3011215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Surname</a:t>
            </a:r>
            <a:endParaRPr lang="sv-SE" dirty="0"/>
          </a:p>
        </p:txBody>
      </p:sp>
      <p:sp>
        <p:nvSpPr>
          <p:cNvPr id="22" name="Platshållare för text 40">
            <a:extLst>
              <a:ext uri="{FF2B5EF4-FFF2-40B4-BE49-F238E27FC236}">
                <a16:creationId xmlns:a16="http://schemas.microsoft.com/office/drawing/2014/main" id="{4F2AED78-AD84-470F-695B-A9818DCD24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24026" y="3498895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Research </a:t>
            </a:r>
            <a:r>
              <a:rPr lang="sv-SE" dirty="0" err="1"/>
              <a:t>subject</a:t>
            </a:r>
            <a:r>
              <a:rPr lang="sv-SE" dirty="0"/>
              <a:t> and short </a:t>
            </a:r>
            <a:r>
              <a:rPr lang="sv-SE" dirty="0" err="1"/>
              <a:t>description</a:t>
            </a:r>
            <a:endParaRPr lang="sv-SE" dirty="0"/>
          </a:p>
        </p:txBody>
      </p:sp>
      <p:sp>
        <p:nvSpPr>
          <p:cNvPr id="23" name="Platshållare för text 40">
            <a:extLst>
              <a:ext uri="{FF2B5EF4-FFF2-40B4-BE49-F238E27FC236}">
                <a16:creationId xmlns:a16="http://schemas.microsoft.com/office/drawing/2014/main" id="{D4C78C8E-4014-56DA-8F9F-E86AE62D64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24026" y="4300083"/>
            <a:ext cx="1508125" cy="437378"/>
          </a:xfrm>
        </p:spPr>
        <p:txBody>
          <a:bodyPr anchor="b">
            <a:normAutofit/>
          </a:bodyPr>
          <a:lstStyle>
            <a:lvl1pPr marL="0" indent="0">
              <a:buNone/>
              <a:defRPr sz="800" i="0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, </a:t>
            </a:r>
            <a:r>
              <a:rPr lang="sv-SE" dirty="0" err="1"/>
              <a:t>role</a:t>
            </a:r>
            <a:r>
              <a:rPr lang="sv-SE" dirty="0"/>
              <a:t>, position</a:t>
            </a:r>
          </a:p>
        </p:txBody>
      </p:sp>
      <p:sp>
        <p:nvSpPr>
          <p:cNvPr id="24" name="Platshållare för bild 38">
            <a:extLst>
              <a:ext uri="{FF2B5EF4-FFF2-40B4-BE49-F238E27FC236}">
                <a16:creationId xmlns:a16="http://schemas.microsoft.com/office/drawing/2014/main" id="{7E9061C8-A491-E086-D5DF-DC8BBFA1B81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823871" y="2921000"/>
            <a:ext cx="1508125" cy="1801813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25" name="Platshållare för text 40">
            <a:extLst>
              <a:ext uri="{FF2B5EF4-FFF2-40B4-BE49-F238E27FC236}">
                <a16:creationId xmlns:a16="http://schemas.microsoft.com/office/drawing/2014/main" id="{A843124D-6F24-0CC9-136F-7E050857C68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23732" y="1077913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 err="1"/>
              <a:t>Name</a:t>
            </a:r>
            <a:r>
              <a:rPr lang="sv-SE" dirty="0"/>
              <a:t> </a:t>
            </a:r>
            <a:r>
              <a:rPr lang="sv-SE" dirty="0" err="1"/>
              <a:t>Surname</a:t>
            </a:r>
            <a:endParaRPr lang="sv-SE" dirty="0"/>
          </a:p>
        </p:txBody>
      </p:sp>
      <p:sp>
        <p:nvSpPr>
          <p:cNvPr id="26" name="Platshållare för text 40">
            <a:extLst>
              <a:ext uri="{FF2B5EF4-FFF2-40B4-BE49-F238E27FC236}">
                <a16:creationId xmlns:a16="http://schemas.microsoft.com/office/drawing/2014/main" id="{FA051865-A96E-BCE1-D107-A3B004B97A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23732" y="1565593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Research </a:t>
            </a:r>
            <a:r>
              <a:rPr lang="sv-SE" dirty="0" err="1"/>
              <a:t>subject</a:t>
            </a:r>
            <a:r>
              <a:rPr lang="sv-SE" dirty="0"/>
              <a:t> and short </a:t>
            </a:r>
            <a:r>
              <a:rPr lang="sv-SE" dirty="0" err="1"/>
              <a:t>description</a:t>
            </a:r>
            <a:endParaRPr lang="sv-SE" dirty="0"/>
          </a:p>
        </p:txBody>
      </p:sp>
      <p:sp>
        <p:nvSpPr>
          <p:cNvPr id="28" name="Platshållare för text 40">
            <a:extLst>
              <a:ext uri="{FF2B5EF4-FFF2-40B4-BE49-F238E27FC236}">
                <a16:creationId xmlns:a16="http://schemas.microsoft.com/office/drawing/2014/main" id="{11B463D7-DFCE-1F64-01CD-7AFC0DB190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23732" y="2366781"/>
            <a:ext cx="1508125" cy="437378"/>
          </a:xfrm>
        </p:spPr>
        <p:txBody>
          <a:bodyPr anchor="b">
            <a:normAutofit/>
          </a:bodyPr>
          <a:lstStyle>
            <a:lvl1pPr marL="0" indent="0">
              <a:buNone/>
              <a:defRPr sz="800" i="0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, </a:t>
            </a:r>
            <a:r>
              <a:rPr lang="sv-SE" dirty="0" err="1"/>
              <a:t>role</a:t>
            </a:r>
            <a:r>
              <a:rPr lang="sv-SE" dirty="0"/>
              <a:t>, position</a:t>
            </a:r>
          </a:p>
        </p:txBody>
      </p:sp>
      <p:sp>
        <p:nvSpPr>
          <p:cNvPr id="30" name="Platshållare för bild 38">
            <a:extLst>
              <a:ext uri="{FF2B5EF4-FFF2-40B4-BE49-F238E27FC236}">
                <a16:creationId xmlns:a16="http://schemas.microsoft.com/office/drawing/2014/main" id="{243F4293-D041-9997-3FA3-FC08E1C3CFC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29020" y="1083492"/>
            <a:ext cx="1508125" cy="1801813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v-SE" dirty="0" err="1"/>
              <a:t>Ev</a:t>
            </a:r>
            <a:r>
              <a:rPr lang="sv-SE" dirty="0"/>
              <a:t> bild</a:t>
            </a:r>
          </a:p>
        </p:txBody>
      </p:sp>
      <p:sp>
        <p:nvSpPr>
          <p:cNvPr id="31" name="Platshållare för text 40">
            <a:extLst>
              <a:ext uri="{FF2B5EF4-FFF2-40B4-BE49-F238E27FC236}">
                <a16:creationId xmlns:a16="http://schemas.microsoft.com/office/drawing/2014/main" id="{116D1808-0242-2169-C112-F185185ED5D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20172" y="3011215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Namn Efternamn</a:t>
            </a:r>
          </a:p>
        </p:txBody>
      </p:sp>
      <p:sp>
        <p:nvSpPr>
          <p:cNvPr id="32" name="Platshållare för text 40">
            <a:extLst>
              <a:ext uri="{FF2B5EF4-FFF2-40B4-BE49-F238E27FC236}">
                <a16:creationId xmlns:a16="http://schemas.microsoft.com/office/drawing/2014/main" id="{63A4E988-32DD-FCEA-9122-8C85D5A247C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0172" y="3498895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Research </a:t>
            </a:r>
            <a:r>
              <a:rPr lang="sv-SE" dirty="0" err="1"/>
              <a:t>subject</a:t>
            </a:r>
            <a:r>
              <a:rPr lang="sv-SE" dirty="0"/>
              <a:t> and short </a:t>
            </a:r>
            <a:r>
              <a:rPr lang="sv-SE" dirty="0" err="1"/>
              <a:t>description</a:t>
            </a:r>
            <a:endParaRPr lang="sv-SE" dirty="0"/>
          </a:p>
        </p:txBody>
      </p:sp>
      <p:sp>
        <p:nvSpPr>
          <p:cNvPr id="33" name="Platshållare för text 40">
            <a:extLst>
              <a:ext uri="{FF2B5EF4-FFF2-40B4-BE49-F238E27FC236}">
                <a16:creationId xmlns:a16="http://schemas.microsoft.com/office/drawing/2014/main" id="{EF11C54B-4BB7-C78B-BCBB-CC9E81CBB46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20172" y="4300083"/>
            <a:ext cx="1508125" cy="437378"/>
          </a:xfrm>
        </p:spPr>
        <p:txBody>
          <a:bodyPr anchor="b">
            <a:normAutofit/>
          </a:bodyPr>
          <a:lstStyle>
            <a:lvl1pPr marL="0" indent="0">
              <a:buNone/>
              <a:defRPr sz="800" i="0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 err="1"/>
              <a:t>Title</a:t>
            </a:r>
            <a:r>
              <a:rPr lang="sv-SE" dirty="0"/>
              <a:t>, </a:t>
            </a:r>
            <a:r>
              <a:rPr lang="sv-SE" dirty="0" err="1"/>
              <a:t>role</a:t>
            </a:r>
            <a:r>
              <a:rPr lang="sv-SE" dirty="0"/>
              <a:t>, position</a:t>
            </a:r>
          </a:p>
        </p:txBody>
      </p:sp>
      <p:sp>
        <p:nvSpPr>
          <p:cNvPr id="34" name="Platshållare för datum 1">
            <a:extLst>
              <a:ext uri="{FF2B5EF4-FFF2-40B4-BE49-F238E27FC236}">
                <a16:creationId xmlns:a16="http://schemas.microsoft.com/office/drawing/2014/main" id="{19DDF4CE-0DBC-0EEF-C244-C46286AA35AE}"/>
              </a:ext>
            </a:extLst>
          </p:cNvPr>
          <p:cNvSpPr>
            <a:spLocks noGrp="1"/>
          </p:cNvSpPr>
          <p:nvPr>
            <p:ph type="dt" sz="half" idx="36"/>
          </p:nvPr>
        </p:nvSpPr>
        <p:spPr>
          <a:xfrm>
            <a:off x="7253844" y="4876006"/>
            <a:ext cx="979200" cy="253773"/>
          </a:xfrm>
        </p:spPr>
        <p:txBody>
          <a:bodyPr/>
          <a:lstStyle/>
          <a:p>
            <a:fld id="{16711D26-CAE8-4DEF-A6EF-54C42A23BAA8}" type="datetime1">
              <a:rPr lang="sv-SE" smtClean="0"/>
              <a:t>2026-10-23</a:t>
            </a:fld>
            <a:endParaRPr lang="sv-SE" dirty="0"/>
          </a:p>
        </p:txBody>
      </p:sp>
      <p:sp>
        <p:nvSpPr>
          <p:cNvPr id="35" name="Platshållare för bildnummer 5">
            <a:extLst>
              <a:ext uri="{FF2B5EF4-FFF2-40B4-BE49-F238E27FC236}">
                <a16:creationId xmlns:a16="http://schemas.microsoft.com/office/drawing/2014/main" id="{9515F779-69C7-6B97-EE74-15F330F1D8D3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>
          <a:xfrm>
            <a:off x="8284740" y="4876006"/>
            <a:ext cx="216024" cy="240856"/>
          </a:xfrm>
        </p:spPr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C5C82782-1D99-181F-8849-27B2F9DF9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18262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7C510B7-F496-B049-AA72-23E85C0DAFF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754401" y="4876006"/>
            <a:ext cx="801264" cy="253773"/>
          </a:xfrm>
        </p:spPr>
        <p:txBody>
          <a:bodyPr/>
          <a:lstStyle/>
          <a:p>
            <a:fld id="{ABBA1ACF-94F3-48CD-90F4-0305A1AC9532}" type="datetime1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B479336-F5C1-6E4C-8D5C-80C0C0E312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23284E4C-272E-6954-E8F0-C3F3487715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717632"/>
            <a:ext cx="2657802" cy="567811"/>
          </a:xfrm>
          <a:gradFill>
            <a:gsLst>
              <a:gs pos="25000">
                <a:srgbClr val="00396A"/>
              </a:gs>
              <a:gs pos="88000">
                <a:schemeClr val="accent1">
                  <a:lumMod val="75000"/>
                  <a:alpha val="0"/>
                </a:schemeClr>
              </a:gs>
            </a:gsLst>
            <a:lin ang="21000000" scaled="0"/>
          </a:gradFill>
        </p:spPr>
        <p:txBody>
          <a:bodyPr vert="horz" wrap="none" lIns="251999" tIns="144000" rIns="1080000" bIns="144000" rtlCol="0" anchor="ctr">
            <a:spAutoFit/>
          </a:bodyPr>
          <a:lstStyle>
            <a:lvl1pPr>
              <a:defRPr lang="en-GB" sz="1800" dirty="0" smtClean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sv-SE" dirty="0" err="1"/>
              <a:t>Write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FEFA9A4B-A8B3-01C4-7914-26B3DCC25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73788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6D832F5-B309-9D4C-9F89-2322FCFBA30D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D3CCECB0-D1A0-47F1-BCD1-BB4214AC90F4}" type="datetime1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4A3941E-5B21-DB4A-BCAA-51F57BF3D958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92F0DCA-8D15-98AE-8156-13967B5886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025" y="78797"/>
            <a:ext cx="7772400" cy="4650153"/>
          </a:xfrm>
          <a:prstGeom prst="rect">
            <a:avLst/>
          </a:prstGeom>
          <a:noFill/>
        </p:spPr>
      </p:pic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9700D1BC-999F-8A63-120F-0CC6C5B1A7F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84001" y="1440000"/>
            <a:ext cx="6408279" cy="2939990"/>
          </a:xfrm>
        </p:spPr>
        <p:txBody>
          <a:bodyPr>
            <a:normAutofit/>
          </a:bodyPr>
          <a:lstStyle>
            <a:lvl1pPr marL="216000" indent="-216000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32000" indent="-216000"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8000" indent="-216000"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64000" indent="-216000"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216000"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7" name="Rubrik 5">
            <a:extLst>
              <a:ext uri="{FF2B5EF4-FFF2-40B4-BE49-F238E27FC236}">
                <a16:creationId xmlns:a16="http://schemas.microsoft.com/office/drawing/2014/main" id="{540C7D00-61E0-718F-5B1C-E1F7446EF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7CFA1B-9BB7-8080-778D-8FFAE068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09121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7614B8E-8135-BC42-88FA-2C5AEC71385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FBD31CC1-DF56-47B0-8657-DC35A8F33218}" type="datetime1">
              <a:rPr lang="sv-SE" smtClean="0"/>
              <a:t>2026-10-23</a:t>
            </a:fld>
            <a:endParaRPr lang="sv-SE"/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32DBA098-9A54-1B47-9784-47793464566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8C435B2A-F436-E7C2-D5F1-F3F3C1D81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32659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876006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7C510B7-F496-B049-AA72-23E85C0DAFF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AA3F08-09FF-4F76-9B95-E18F9EA2B15F}" type="datetime1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B479336-F5C1-6E4C-8D5C-80C0C0E312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566A5C5F-95BF-1CEB-A052-216C6F140C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20216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bild Svensk logoty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05F932-23FA-7342-91DB-0289499287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3327594"/>
            <a:ext cx="7831350" cy="900340"/>
          </a:xfrm>
        </p:spPr>
        <p:txBody>
          <a:bodyPr anchor="t" anchorCtr="0"/>
          <a:lstStyle>
            <a:lvl1pPr algn="ctr">
              <a:defRPr sz="2000" b="1"/>
            </a:lvl1pPr>
          </a:lstStyle>
          <a:p>
            <a:r>
              <a:rPr lang="en-GB" noProof="0" dirty="0"/>
              <a:t>VISIT OUR WEBSITE</a:t>
            </a:r>
            <a:br>
              <a:rPr lang="en-GB" noProof="0" dirty="0"/>
            </a:br>
            <a:r>
              <a:rPr lang="en-GB" noProof="0" dirty="0" err="1"/>
              <a:t>www.gu.se</a:t>
            </a:r>
            <a:endParaRPr lang="en-GB" noProof="0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72B8B3-D593-4C42-B664-337F7903E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564BD-A1C7-4247-B5A1-44771CF7F9D0}" type="datetime1">
              <a:rPr lang="sv-SE" smtClean="0"/>
              <a:t>2026-10-23</a:t>
            </a:fld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A33A442-3EF5-6E4A-A95A-9C6FBBCF14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1F25B73-0221-8B2E-0155-B2B3669D3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25423" y="922582"/>
            <a:ext cx="1888668" cy="1944217"/>
          </a:xfrm>
          <a:prstGeom prst="rect">
            <a:avLst/>
          </a:prstGeom>
        </p:spPr>
      </p:pic>
      <p:sp>
        <p:nvSpPr>
          <p:cNvPr id="7" name="Platshållare för sidfot 5">
            <a:extLst>
              <a:ext uri="{FF2B5EF4-FFF2-40B4-BE49-F238E27FC236}">
                <a16:creationId xmlns:a16="http://schemas.microsoft.com/office/drawing/2014/main" id="{9B7AEFD6-88CF-A4B3-1303-DA33BD770E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31725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A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4522457"/>
            <a:ext cx="7920000" cy="162167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solidFill>
                  <a:schemeClr val="tx1"/>
                </a:solidFill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2512509-058E-6340-B5DB-19C76E71D8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0A5190B6-CE00-42DD-B2D5-5FB4D04FB9F2}" type="datetime1">
              <a:rPr lang="sv-SE" smtClean="0"/>
              <a:t>2026-10-23</a:t>
            </a:fld>
            <a:endParaRPr lang="sv-SE"/>
          </a:p>
        </p:txBody>
      </p:sp>
      <p:sp>
        <p:nvSpPr>
          <p:cNvPr id="24" name="Platshållare för bildnummer 23">
            <a:extLst>
              <a:ext uri="{FF2B5EF4-FFF2-40B4-BE49-F238E27FC236}">
                <a16:creationId xmlns:a16="http://schemas.microsoft.com/office/drawing/2014/main" id="{A73E69F8-58B5-6C47-87E6-F293CD36E99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392BE0F-314D-54EB-7BB6-7E7002E394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136" y="2104613"/>
            <a:ext cx="7848440" cy="1820588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800" b="1" i="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 Narrow" panose="020B0606020202030204" pitchFamily="34" charset="0"/>
              </a:defRPr>
            </a:lvl1pPr>
          </a:lstStyle>
          <a:p>
            <a:r>
              <a:rPr lang="en-GB" noProof="0" dirty="0">
                <a:effectLst/>
              </a:rPr>
              <a:t>Add presentation title A </a:t>
            </a:r>
            <a:br>
              <a:rPr lang="en-GB" noProof="0" dirty="0">
                <a:effectLst/>
              </a:rPr>
            </a:br>
            <a:r>
              <a:rPr lang="en-GB" noProof="0" dirty="0">
                <a:effectLst/>
              </a:rPr>
              <a:t>(White background)</a:t>
            </a:r>
            <a:endParaRPr lang="sv-SE" noProof="0" dirty="0"/>
          </a:p>
        </p:txBody>
      </p:sp>
      <p:sp>
        <p:nvSpPr>
          <p:cNvPr id="4" name="Platshållare för text 5">
            <a:extLst>
              <a:ext uri="{FF2B5EF4-FFF2-40B4-BE49-F238E27FC236}">
                <a16:creationId xmlns:a16="http://schemas.microsoft.com/office/drawing/2014/main" id="{EAB8545C-E5DC-1F2A-FE19-DDC152CE51D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4000" y="-4763"/>
            <a:ext cx="858601" cy="871582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400">
                <a:solidFill>
                  <a:srgbClr val="004B89"/>
                </a:solidFill>
              </a:defRPr>
            </a:lvl1pPr>
          </a:lstStyle>
          <a:p>
            <a:pPr lvl="0"/>
            <a:endParaRPr lang="sv-SE" dirty="0"/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63128D7F-626D-38EE-8620-7969A57397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791549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C tonad platta på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8">
            <a:extLst>
              <a:ext uri="{FF2B5EF4-FFF2-40B4-BE49-F238E27FC236}">
                <a16:creationId xmlns:a16="http://schemas.microsoft.com/office/drawing/2014/main" id="{BB8A5726-8D6A-3A54-FD2E-BC653731D9D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76275" y="-4763"/>
            <a:ext cx="8467725" cy="4880769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 algn="r">
              <a:buNone/>
              <a:defRPr/>
            </a:lvl1pPr>
          </a:lstStyle>
          <a:p>
            <a:r>
              <a:rPr lang="sv-SE" dirty="0"/>
              <a:t>Dra och släpp bilden </a:t>
            </a:r>
            <a:br>
              <a:rPr lang="sv-SE" dirty="0"/>
            </a:br>
            <a:r>
              <a:rPr lang="sv-SE" dirty="0"/>
              <a:t>på denna grå yta</a:t>
            </a:r>
            <a:br>
              <a:rPr lang="sv-SE" dirty="0"/>
            </a:br>
            <a:r>
              <a:rPr lang="sv-SE" dirty="0"/>
              <a:t>längst till höger</a:t>
            </a:r>
          </a:p>
        </p:txBody>
      </p:sp>
      <p:sp>
        <p:nvSpPr>
          <p:cNvPr id="3" name="Platshållare för text 25">
            <a:extLst>
              <a:ext uri="{FF2B5EF4-FFF2-40B4-BE49-F238E27FC236}">
                <a16:creationId xmlns:a16="http://schemas.microsoft.com/office/drawing/2014/main" id="{868C3BAE-5705-F6E2-9E5F-BBC5F6108B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0" y="0"/>
            <a:ext cx="7537076" cy="4876006"/>
          </a:xfrm>
          <a:gradFill>
            <a:gsLst>
              <a:gs pos="99000">
                <a:schemeClr val="bg1"/>
              </a:gs>
              <a:gs pos="50000">
                <a:schemeClr val="bg1"/>
              </a:gs>
              <a:gs pos="5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0800000" scaled="0"/>
          </a:gradFill>
        </p:spPr>
        <p:txBody>
          <a:bodyPr vert="horz" wrap="none" lIns="0" tIns="180000" rIns="720000" bIns="180000" rtlCol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sv-SE" sz="4000" b="1" i="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180000" lvl="0" indent="-180000"/>
            <a:r>
              <a:rPr lang="sv-SE" dirty="0"/>
              <a:t> </a:t>
            </a:r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4522457"/>
            <a:ext cx="7920000" cy="162167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solidFill>
                  <a:schemeClr val="tx1"/>
                </a:solidFill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2512509-058E-6340-B5DB-19C76E71D8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EA85CBA-2513-49E3-971C-D6C5C3A9462C}" type="datetime1">
              <a:rPr lang="sv-SE" smtClean="0"/>
              <a:t>2026-10-23</a:t>
            </a:fld>
            <a:endParaRPr lang="sv-SE"/>
          </a:p>
        </p:txBody>
      </p:sp>
      <p:sp>
        <p:nvSpPr>
          <p:cNvPr id="24" name="Platshållare för bildnummer 23">
            <a:extLst>
              <a:ext uri="{FF2B5EF4-FFF2-40B4-BE49-F238E27FC236}">
                <a16:creationId xmlns:a16="http://schemas.microsoft.com/office/drawing/2014/main" id="{A73E69F8-58B5-6C47-87E6-F293CD36E99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64A9FA70-7E92-714A-0972-04F6666A9C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280" y="1938841"/>
            <a:ext cx="7848440" cy="1893373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800" b="1" i="0" cap="none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GB" noProof="0" dirty="0">
                <a:effectLst/>
              </a:rPr>
              <a:t>Add presentation title C</a:t>
            </a:r>
            <a:br>
              <a:rPr lang="sv-SE" noProof="0" dirty="0"/>
            </a:br>
            <a:r>
              <a:rPr lang="sv-SE" noProof="0" dirty="0"/>
              <a:t>(Gradient </a:t>
            </a:r>
            <a:r>
              <a:rPr lang="sv-SE" noProof="0" dirty="0" err="1"/>
              <a:t>white</a:t>
            </a:r>
            <a:r>
              <a:rPr lang="sv-SE" noProof="0" dirty="0"/>
              <a:t> </a:t>
            </a:r>
            <a:r>
              <a:rPr lang="sv-SE" noProof="0" dirty="0" err="1"/>
              <a:t>plate</a:t>
            </a:r>
            <a:r>
              <a:rPr lang="sv-SE" noProof="0" dirty="0"/>
              <a:t> on IMAGE)</a:t>
            </a:r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id="{82EB71E3-3A7A-B1C0-73C8-6AF05544B8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4000" y="-4763"/>
            <a:ext cx="858601" cy="871582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400">
                <a:solidFill>
                  <a:srgbClr val="004B89"/>
                </a:solidFill>
              </a:defRPr>
            </a:lvl1pPr>
          </a:lstStyle>
          <a:p>
            <a:pPr lvl="0"/>
            <a:endParaRPr lang="sv-SE" dirty="0"/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C4EA7A81-6A64-7D70-EE19-0A1D4D591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658207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ytt avsnitt B Bild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2CC256A-91C5-5D49-9F38-9D84CA3E7C8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E513658-75B1-42F0-9665-A763FF374C8B}" type="datetime1">
              <a:rPr lang="sv-SE" smtClean="0"/>
              <a:t>2026-10-23</a:t>
            </a:fld>
            <a:endParaRPr lang="sv-SE"/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144E5D64-BA7D-2D42-884F-C8AE63D88DC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Rubrik 4">
            <a:extLst>
              <a:ext uri="{FF2B5EF4-FFF2-40B4-BE49-F238E27FC236}">
                <a16:creationId xmlns:a16="http://schemas.microsoft.com/office/drawing/2014/main" id="{520BE267-42B3-1340-9ACF-CC68A1C39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1707654"/>
            <a:ext cx="8064000" cy="594000"/>
          </a:xfrm>
          <a:effectLst/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4000" i="0" cap="none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noProof="0" dirty="0"/>
              <a:t>New section header</a:t>
            </a:r>
          </a:p>
        </p:txBody>
      </p:sp>
      <p:sp>
        <p:nvSpPr>
          <p:cNvPr id="12" name="Platshållare för text 14">
            <a:extLst>
              <a:ext uri="{FF2B5EF4-FFF2-40B4-BE49-F238E27FC236}">
                <a16:creationId xmlns:a16="http://schemas.microsoft.com/office/drawing/2014/main" id="{71050712-BF84-7C40-B19A-341E7325F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0000" y="2499742"/>
            <a:ext cx="7960764" cy="914400"/>
          </a:xfrm>
          <a:effectLst/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67CE5172-6F55-45FA-47A8-D4608AB91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235214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C Tonad vit textpla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55967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t" anchorCtr="0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on the </a:t>
            </a:r>
            <a:r>
              <a:rPr lang="sv-SE" noProof="0" dirty="0" err="1"/>
              <a:t>icon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2CC256A-91C5-5D49-9F38-9D84CA3E7C8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F721251-2C04-410A-B2FC-D63F0449EB5C}" type="datetime1">
              <a:rPr lang="sv-SE" smtClean="0"/>
              <a:t>2026-10-23</a:t>
            </a:fld>
            <a:endParaRPr lang="sv-SE"/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144E5D64-BA7D-2D42-884F-C8AE63D88DC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Platshållare för text 25">
            <a:extLst>
              <a:ext uri="{FF2B5EF4-FFF2-40B4-BE49-F238E27FC236}">
                <a16:creationId xmlns:a16="http://schemas.microsoft.com/office/drawing/2014/main" id="{0AAE532A-F9B4-1356-9F00-7E3EB7DD5D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11169" y="2665852"/>
            <a:ext cx="7252231" cy="1594622"/>
          </a:xfrm>
          <a:gradFill>
            <a:gsLst>
              <a:gs pos="1000">
                <a:schemeClr val="bg1"/>
              </a:gs>
              <a:gs pos="71000">
                <a:schemeClr val="bg1"/>
              </a:gs>
              <a:gs pos="97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0800000" scaled="0"/>
          </a:gradFill>
        </p:spPr>
        <p:txBody>
          <a:bodyPr vert="horz" wrap="none" lIns="1404000" tIns="180000" rIns="720000" bIns="180000" rtlCol="0" anchor="ctr">
            <a:spAutoFit/>
          </a:bodyPr>
          <a:lstStyle>
            <a:lvl1pPr marL="0" indent="0" algn="r">
              <a:lnSpc>
                <a:spcPct val="100000"/>
              </a:lnSpc>
              <a:buNone/>
              <a:defRPr lang="sv-SE" sz="4000" b="1" i="0" dirty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180000" lvl="0" indent="-180000"/>
            <a:r>
              <a:rPr lang="en-GB" noProof="0" dirty="0"/>
              <a:t>New section header,</a:t>
            </a:r>
            <a:br>
              <a:rPr lang="en-GB" noProof="0" dirty="0"/>
            </a:br>
            <a:r>
              <a:rPr lang="en-GB" noProof="0" dirty="0"/>
              <a:t>(Gradient white text box)</a:t>
            </a:r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A395B3DA-67C0-EE74-02A0-C429AFAB71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27655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61A4F72-0ADC-154C-B685-D17A84AD1A0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BED2C1D-37D4-4E1C-82EB-4EB94422A8E9}" type="datetime1">
              <a:rPr lang="sv-SE" smtClean="0"/>
              <a:t>2026-10-23</a:t>
            </a:fld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58F675D-2A63-4E41-ACC6-FC756694E92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1" y="1440000"/>
            <a:ext cx="6408279" cy="2939990"/>
          </a:xfrm>
        </p:spPr>
        <p:txBody>
          <a:bodyPr>
            <a:normAutofit/>
          </a:bodyPr>
          <a:lstStyle>
            <a:lvl1pPr marL="216000" indent="-216000"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32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8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64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10" name="Rubrik 5">
            <a:extLst>
              <a:ext uri="{FF2B5EF4-FFF2-40B4-BE49-F238E27FC236}">
                <a16:creationId xmlns:a16="http://schemas.microsoft.com/office/drawing/2014/main" id="{B3AB4A1A-A57A-A74C-B584-46E088ED2E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EE0D968F-9BCB-F281-F264-BB40FD91D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599099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1440000"/>
            <a:ext cx="3816000" cy="2939990"/>
          </a:xfrm>
        </p:spPr>
        <p:txBody>
          <a:bodyPr/>
          <a:lstStyle>
            <a:lvl1pPr marL="216000" indent="-216000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32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48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864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080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4716016" y="1440000"/>
            <a:ext cx="3816000" cy="2939990"/>
          </a:xfrm>
        </p:spPr>
        <p:txBody>
          <a:bodyPr/>
          <a:lstStyle>
            <a:lvl1pPr marL="216000" indent="-216000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32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48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864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080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611A8AC-4C13-B14F-B14C-5BB47D5CB15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3B9FB5-6C91-4FAE-8371-A98BEA350C99}" type="datetime1">
              <a:rPr lang="sv-SE" smtClean="0"/>
              <a:t>2026-10-23</a:t>
            </a:fld>
            <a:endParaRPr lang="sv-SE"/>
          </a:p>
        </p:txBody>
      </p:sp>
      <p:sp>
        <p:nvSpPr>
          <p:cNvPr id="21" name="Platshållare för bildnummer 20">
            <a:extLst>
              <a:ext uri="{FF2B5EF4-FFF2-40B4-BE49-F238E27FC236}">
                <a16:creationId xmlns:a16="http://schemas.microsoft.com/office/drawing/2014/main" id="{706E54E7-61AA-0F47-A71D-70884C29450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9" name="Rubrik 5">
            <a:extLst>
              <a:ext uri="{FF2B5EF4-FFF2-40B4-BE49-F238E27FC236}">
                <a16:creationId xmlns:a16="http://schemas.microsoft.com/office/drawing/2014/main" id="{E9A697CC-9259-9E4A-A6D3-210CEB867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504000"/>
            <a:ext cx="7831350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7936CA83-568C-D04A-9C27-9A2627DB4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219846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fik att animera från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99936" y="0"/>
            <a:ext cx="2991600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  <a:br>
              <a:rPr lang="sv-SE" noProof="0" dirty="0"/>
            </a:b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4103878" y="1440000"/>
            <a:ext cx="4561820" cy="2942564"/>
          </a:xfrm>
        </p:spPr>
        <p:txBody>
          <a:bodyPr/>
          <a:lstStyle>
            <a:lvl1pPr marL="216000" indent="-216000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32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48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864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080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F64341-C2E0-534E-B80A-73454D73D2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9458440-B222-46A0-9D37-439FFD12DD03}" type="datetime1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8424E00-2E58-8F40-A5E1-C5CC2E1714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4A046CDC-B1E2-0B4F-AE67-FFD8B97568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878" y="504000"/>
            <a:ext cx="4561820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33" name="Platshållare för text 30">
            <a:extLst>
              <a:ext uri="{FF2B5EF4-FFF2-40B4-BE49-F238E27FC236}">
                <a16:creationId xmlns:a16="http://schemas.microsoft.com/office/drawing/2014/main" id="{614EB11D-B892-740C-7CEB-7970F2F62D8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-9427" y="2560204"/>
            <a:ext cx="1994338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l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NUMBERS</a:t>
            </a:r>
          </a:p>
        </p:txBody>
      </p:sp>
      <p:sp>
        <p:nvSpPr>
          <p:cNvPr id="2" name="Platshållare för text 30">
            <a:extLst>
              <a:ext uri="{FF2B5EF4-FFF2-40B4-BE49-F238E27FC236}">
                <a16:creationId xmlns:a16="http://schemas.microsoft.com/office/drawing/2014/main" id="{AD80144D-33B7-467F-8E1B-A0FAE80E4D8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-9427" y="3239473"/>
            <a:ext cx="1221690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l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text 30">
            <a:extLst>
              <a:ext uri="{FF2B5EF4-FFF2-40B4-BE49-F238E27FC236}">
                <a16:creationId xmlns:a16="http://schemas.microsoft.com/office/drawing/2014/main" id="{E0C6D6DC-99A7-D25A-005F-E94B19F9A29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-9427" y="3918742"/>
            <a:ext cx="1941439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l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PROCENT</a:t>
            </a:r>
          </a:p>
        </p:txBody>
      </p: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A72BA4D8-07F0-6C83-C14D-6E72184AE0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234171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fik att animera från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3568" y="504000"/>
            <a:ext cx="6122917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3568" y="1440000"/>
            <a:ext cx="6122917" cy="2989462"/>
          </a:xfrm>
        </p:spPr>
        <p:txBody>
          <a:bodyPr/>
          <a:lstStyle>
            <a:lvl1pPr marL="216000" indent="-216000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32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48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864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080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F64341-C2E0-534E-B80A-73454D73D2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A38202D0-BEB6-4220-A13E-3EB5034F7199}" type="datetime1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8424E00-2E58-8F40-A5E1-C5CC2E1714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text 30">
            <a:extLst>
              <a:ext uri="{FF2B5EF4-FFF2-40B4-BE49-F238E27FC236}">
                <a16:creationId xmlns:a16="http://schemas.microsoft.com/office/drawing/2014/main" id="{21F4FB2E-9744-F650-ED71-E6A1EAF8266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149662" y="2560204"/>
            <a:ext cx="1994338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r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NUMBERS</a:t>
            </a:r>
          </a:p>
        </p:txBody>
      </p:sp>
      <p:sp>
        <p:nvSpPr>
          <p:cNvPr id="6" name="Platshållare för text 30">
            <a:extLst>
              <a:ext uri="{FF2B5EF4-FFF2-40B4-BE49-F238E27FC236}">
                <a16:creationId xmlns:a16="http://schemas.microsoft.com/office/drawing/2014/main" id="{82712DDD-E63D-8A4A-BD77-CE192725ED3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922310" y="3239473"/>
            <a:ext cx="1221690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r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8" name="Platshållare för text 30">
            <a:extLst>
              <a:ext uri="{FF2B5EF4-FFF2-40B4-BE49-F238E27FC236}">
                <a16:creationId xmlns:a16="http://schemas.microsoft.com/office/drawing/2014/main" id="{B2366CB3-9FFB-023F-529F-30FD219F8AE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02561" y="3918742"/>
            <a:ext cx="1941439" cy="514738"/>
          </a:xfrm>
          <a:solidFill>
            <a:schemeClr val="accent1"/>
          </a:solidFill>
        </p:spPr>
        <p:txBody>
          <a:bodyPr wrap="none" lIns="216000" tIns="72000" rIns="216000" bIns="72000" anchor="ctr">
            <a:spAutoFit/>
          </a:bodyPr>
          <a:lstStyle>
            <a:lvl1pPr marL="0" indent="0" algn="r">
              <a:lnSpc>
                <a:spcPct val="100000"/>
              </a:lnSpc>
              <a:buNone/>
              <a:defRPr lang="sv-SE" sz="2400" b="1" kern="1200" dirty="0">
                <a:solidFill>
                  <a:srgbClr val="A9D9E5"/>
                </a:solidFill>
                <a:latin typeface="Arial"/>
                <a:ea typeface="ＭＳ Ｐゴシック"/>
                <a:cs typeface="Arial"/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sv-SE" dirty="0"/>
              <a:t>PROCENT</a:t>
            </a:r>
          </a:p>
        </p:txBody>
      </p:sp>
      <p:sp>
        <p:nvSpPr>
          <p:cNvPr id="9" name="Platshållare för sidfot 5">
            <a:extLst>
              <a:ext uri="{FF2B5EF4-FFF2-40B4-BE49-F238E27FC236}">
                <a16:creationId xmlns:a16="http://schemas.microsoft.com/office/drawing/2014/main" id="{F3AF2B06-19BF-2BB4-ADF5-95C6E6F68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5419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uiExpand="1" build="p" animBg="1">
        <p:tmplLst>
          <p:tmpl>
            <p:tnLst>
              <p:par>
                <p:cTn presetID="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49BE9CB-78B6-B903-4445-E208B70FCD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0025" y="78797"/>
            <a:ext cx="7772400" cy="4650153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3568" y="504000"/>
            <a:ext cx="6479232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3568" y="1440000"/>
            <a:ext cx="4888971" cy="2989462"/>
          </a:xfrm>
        </p:spPr>
        <p:txBody>
          <a:bodyPr/>
          <a:lstStyle>
            <a:lvl1pPr marL="216000" indent="-216000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32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48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864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080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F64341-C2E0-534E-B80A-73454D73D2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8EE64A1-5A66-480A-8319-3AB600705131}" type="datetime1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8424E00-2E58-8F40-A5E1-C5CC2E1714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AD36B646-DEAF-2729-E4C9-60F0F8F70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235445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 bild vänster och innehå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99936" y="0"/>
            <a:ext cx="2991600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  <a:br>
              <a:rPr lang="sv-SE" noProof="0" dirty="0"/>
            </a:b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4103878" y="1440000"/>
            <a:ext cx="4561820" cy="2942564"/>
          </a:xfrm>
        </p:spPr>
        <p:txBody>
          <a:bodyPr/>
          <a:lstStyle>
            <a:lvl1pPr marL="216000" indent="-216000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32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48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864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080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F64341-C2E0-534E-B80A-73454D73D2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43E7056-0A5F-408D-81CA-200292AF9500}" type="datetime1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8424E00-2E58-8F40-A5E1-C5CC2E1714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4A046CDC-B1E2-0B4F-AE67-FFD8B97568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878" y="504000"/>
            <a:ext cx="4561820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480E7407-02CA-8D12-92FA-33B33807A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01241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vänster och smal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5508683" y="0"/>
            <a:ext cx="2992081" cy="48760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  <a:br>
              <a:rPr lang="sv-SE" noProof="0" dirty="0"/>
            </a:b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3568" y="504000"/>
            <a:ext cx="4465207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3568" y="1440000"/>
            <a:ext cx="4465207" cy="2989462"/>
          </a:xfrm>
        </p:spPr>
        <p:txBody>
          <a:bodyPr/>
          <a:lstStyle>
            <a:lvl1pPr marL="216000" indent="-216000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32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48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864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080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EF64341-C2E0-534E-B80A-73454D73D2C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EA27AFF-EA96-406B-8B84-1FF04597C304}" type="datetime1">
              <a:rPr lang="sv-SE" smtClean="0"/>
              <a:t>2026-10-23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8424E00-2E58-8F40-A5E1-C5CC2E17147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F629FC5-55F2-1AE4-916C-26AF04F0D2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47372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änster och innehå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4572001" cy="487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  <a:br>
              <a:rPr lang="sv-SE" noProof="0" dirty="0"/>
            </a:b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4932448" y="1440000"/>
            <a:ext cx="3672000" cy="2989462"/>
          </a:xfrm>
        </p:spPr>
        <p:txBody>
          <a:bodyPr/>
          <a:lstStyle>
            <a:lvl1pPr marL="216000" indent="-216000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32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48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864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080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77ED9F3-A6A0-5241-BDD7-09BDFB6C06C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5EBC8D96-F451-4B04-B796-AB27DA75D77F}" type="datetime1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CD28FC-F82C-2644-96D2-6FAC48EB3E8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E269CEC0-D993-D844-9A1F-87AB9ECBCF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448" y="504000"/>
            <a:ext cx="3582902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7F45A388-3FC2-108F-F1E5-DD7C82FA4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55801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vänster och stor 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4572000" y="0"/>
            <a:ext cx="4572001" cy="48744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sv-SE" noProof="0" dirty="0" err="1"/>
              <a:t>Click</a:t>
            </a:r>
            <a:r>
              <a:rPr lang="sv-SE" noProof="0" dirty="0"/>
              <a:t> to </a:t>
            </a:r>
            <a:r>
              <a:rPr lang="sv-SE" noProof="0" dirty="0" err="1"/>
              <a:t>add</a:t>
            </a:r>
            <a:r>
              <a:rPr lang="sv-SE" noProof="0" dirty="0"/>
              <a:t> image</a:t>
            </a:r>
            <a:br>
              <a:rPr lang="sv-SE" noProof="0" dirty="0"/>
            </a:b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sv-SE" noProof="0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77ED9F3-A6A0-5241-BDD7-09BDFB6C06C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CFB2DD9A-8481-450A-AF61-6C36D90E2CF7}" type="datetime1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CD28FC-F82C-2644-96D2-6FAC48EB3E8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0180891-C7BE-A671-BADA-6A1F103591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569" y="504000"/>
            <a:ext cx="3239278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46459DD7-BA52-1523-C65E-B19E7F63DE9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83568" y="1440000"/>
            <a:ext cx="3239279" cy="2989462"/>
          </a:xfrm>
        </p:spPr>
        <p:txBody>
          <a:bodyPr/>
          <a:lstStyle>
            <a:lvl1pPr marL="216000" indent="-216000"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32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48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864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080000" indent="-216000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7" name="Platshållare för sidfot 5">
            <a:extLst>
              <a:ext uri="{FF2B5EF4-FFF2-40B4-BE49-F238E27FC236}">
                <a16:creationId xmlns:a16="http://schemas.microsoft.com/office/drawing/2014/main" id="{223E7B99-5439-7A72-4508-096506473A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99268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lage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77ED9F3-A6A0-5241-BDD7-09BDFB6C06C4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4377A59A-98AA-4F02-AD12-9135F17819D3}" type="datetime1">
              <a:rPr lang="sv-SE" smtClean="0"/>
              <a:t>2026-10-23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CD28FC-F82C-2644-96D2-6FAC48EB3E8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0180891-C7BE-A671-BADA-6A1F103591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568" y="365060"/>
            <a:ext cx="7817196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19" name="Platshållare för innehåll 18">
            <a:extLst>
              <a:ext uri="{FF2B5EF4-FFF2-40B4-BE49-F238E27FC236}">
                <a16:creationId xmlns:a16="http://schemas.microsoft.com/office/drawing/2014/main" id="{D923B312-6493-0940-D452-E838DFFBFC0F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83567" y="852356"/>
            <a:ext cx="2448571" cy="1149350"/>
          </a:xfrm>
          <a:solidFill>
            <a:srgbClr val="6179B9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2" name="Platshållare för innehåll 18">
            <a:extLst>
              <a:ext uri="{FF2B5EF4-FFF2-40B4-BE49-F238E27FC236}">
                <a16:creationId xmlns:a16="http://schemas.microsoft.com/office/drawing/2014/main" id="{20B5E7D0-5838-7DF6-9FF8-501C90DEBA8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405851" y="852356"/>
            <a:ext cx="2448571" cy="1149350"/>
          </a:xfrm>
          <a:solidFill>
            <a:srgbClr val="557488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3" name="Platshållare för innehåll 18">
            <a:extLst>
              <a:ext uri="{FF2B5EF4-FFF2-40B4-BE49-F238E27FC236}">
                <a16:creationId xmlns:a16="http://schemas.microsoft.com/office/drawing/2014/main" id="{1FE032FB-43A6-56B0-B9F4-49D4D47EE65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091177" y="852356"/>
            <a:ext cx="2448571" cy="1149350"/>
          </a:xfrm>
          <a:solidFill>
            <a:srgbClr val="498AAC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4" name="Platshållare för innehåll 18">
            <a:extLst>
              <a:ext uri="{FF2B5EF4-FFF2-40B4-BE49-F238E27FC236}">
                <a16:creationId xmlns:a16="http://schemas.microsoft.com/office/drawing/2014/main" id="{047AA67B-8D3D-FE02-827D-F7FC8BCB20E1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83395" y="2201379"/>
            <a:ext cx="2448571" cy="1149350"/>
          </a:xfrm>
          <a:solidFill>
            <a:srgbClr val="809EBD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5" name="Platshållare för innehåll 18">
            <a:extLst>
              <a:ext uri="{FF2B5EF4-FFF2-40B4-BE49-F238E27FC236}">
                <a16:creationId xmlns:a16="http://schemas.microsoft.com/office/drawing/2014/main" id="{7048CAB7-8FFD-D246-472C-410650E242F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405851" y="2193395"/>
            <a:ext cx="2448571" cy="1149350"/>
          </a:xfrm>
          <a:solidFill>
            <a:srgbClr val="069AB7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6" name="Platshållare för innehåll 18">
            <a:extLst>
              <a:ext uri="{FF2B5EF4-FFF2-40B4-BE49-F238E27FC236}">
                <a16:creationId xmlns:a16="http://schemas.microsoft.com/office/drawing/2014/main" id="{C37BE115-C4DC-CD42-898B-DB101738CBBF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088338" y="2193395"/>
            <a:ext cx="2448571" cy="1149350"/>
          </a:xfrm>
          <a:solidFill>
            <a:srgbClr val="014B89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7" name="Platshållare för innehåll 18">
            <a:extLst>
              <a:ext uri="{FF2B5EF4-FFF2-40B4-BE49-F238E27FC236}">
                <a16:creationId xmlns:a16="http://schemas.microsoft.com/office/drawing/2014/main" id="{7E9887A3-3725-37A3-BC82-5780F6590C40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83395" y="3542418"/>
            <a:ext cx="2448571" cy="1149350"/>
          </a:xfrm>
          <a:solidFill>
            <a:srgbClr val="4F91CA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8" name="Platshållare för innehåll 18">
            <a:extLst>
              <a:ext uri="{FF2B5EF4-FFF2-40B4-BE49-F238E27FC236}">
                <a16:creationId xmlns:a16="http://schemas.microsoft.com/office/drawing/2014/main" id="{C2860193-56B3-E1F9-D734-246BADE30C1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367880" y="3542418"/>
            <a:ext cx="2448571" cy="1149350"/>
          </a:xfrm>
          <a:solidFill>
            <a:srgbClr val="498AAC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29" name="Platshållare för innehåll 18">
            <a:extLst>
              <a:ext uri="{FF2B5EF4-FFF2-40B4-BE49-F238E27FC236}">
                <a16:creationId xmlns:a16="http://schemas.microsoft.com/office/drawing/2014/main" id="{BA879A60-03D9-A7DC-ACB6-726A28B421E2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088338" y="3542418"/>
            <a:ext cx="2448571" cy="1149350"/>
          </a:xfrm>
          <a:solidFill>
            <a:srgbClr val="0064BA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Text, bild eller</a:t>
            </a:r>
            <a:br>
              <a:rPr lang="sv-SE" dirty="0"/>
            </a:br>
            <a:r>
              <a:rPr lang="sv-SE" dirty="0"/>
              <a:t>annat innehåll</a:t>
            </a:r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95C4017E-1EA5-D836-1644-6B6E1C532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66956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pers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F28A53A0-17EF-557E-7343-D724F54ED1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75407" y="900581"/>
            <a:ext cx="1807755" cy="3974632"/>
          </a:xfrm>
          <a:solidFill>
            <a:srgbClr val="6F76C0"/>
          </a:solidFill>
        </p:spPr>
        <p:txBody>
          <a:bodyPr vert="horz" lIns="0" tIns="0" rIns="0" bIns="0" rtlCol="0">
            <a:normAutofit/>
          </a:bodyPr>
          <a:lstStyle>
            <a:lvl1pPr>
              <a:defRPr lang="sv-SE" dirty="0">
                <a:solidFill>
                  <a:srgbClr val="6F75C0"/>
                </a:solidFill>
              </a:defRPr>
            </a:lvl1pPr>
          </a:lstStyle>
          <a:p>
            <a:pPr marL="0" lvl="0" indent="0">
              <a:buNone/>
            </a:pPr>
            <a:r>
              <a:rPr lang="sv-SE" dirty="0"/>
              <a:t> </a:t>
            </a:r>
          </a:p>
        </p:txBody>
      </p:sp>
      <p:sp>
        <p:nvSpPr>
          <p:cNvPr id="10" name="Platshållare för bild 38">
            <a:extLst>
              <a:ext uri="{FF2B5EF4-FFF2-40B4-BE49-F238E27FC236}">
                <a16:creationId xmlns:a16="http://schemas.microsoft.com/office/drawing/2014/main" id="{C85180D1-0A8A-1434-FE4C-16C75EB2DF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32874" y="1083492"/>
            <a:ext cx="1508125" cy="1801813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noProof="0" dirty="0"/>
              <a:t>Click to add image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71" name="Rubrik 1">
            <a:extLst>
              <a:ext uri="{FF2B5EF4-FFF2-40B4-BE49-F238E27FC236}">
                <a16:creationId xmlns:a16="http://schemas.microsoft.com/office/drawing/2014/main" id="{31F8B52D-03AD-F046-2D6C-AD0359F2B4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3568" y="365060"/>
            <a:ext cx="7817196" cy="569407"/>
          </a:xfrm>
        </p:spPr>
        <p:txBody>
          <a:bodyPr anchor="t" anchorCtr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sv-SE" dirty="0"/>
          </a:p>
        </p:txBody>
      </p:sp>
      <p:sp>
        <p:nvSpPr>
          <p:cNvPr id="2" name="Platshållare för text 4">
            <a:extLst>
              <a:ext uri="{FF2B5EF4-FFF2-40B4-BE49-F238E27FC236}">
                <a16:creationId xmlns:a16="http://schemas.microsoft.com/office/drawing/2014/main" id="{B0AB3990-816D-F8C3-88EF-9EA9403EA79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679204" y="900581"/>
            <a:ext cx="1807755" cy="3974632"/>
          </a:xfr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algn="l">
              <a:defRPr lang="sv-SE" dirty="0">
                <a:solidFill>
                  <a:srgbClr val="346596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algn="ctr">
              <a:spcBef>
                <a:spcPct val="0"/>
              </a:spcBef>
            </a:pPr>
            <a:r>
              <a:rPr lang="sv-SE" dirty="0"/>
              <a:t> </a:t>
            </a:r>
          </a:p>
        </p:txBody>
      </p:sp>
      <p:sp>
        <p:nvSpPr>
          <p:cNvPr id="3" name="Platshållare för text 4">
            <a:extLst>
              <a:ext uri="{FF2B5EF4-FFF2-40B4-BE49-F238E27FC236}">
                <a16:creationId xmlns:a16="http://schemas.microsoft.com/office/drawing/2014/main" id="{DA766451-66A8-0508-EBEC-9D23F3400B9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77306" y="900581"/>
            <a:ext cx="1807755" cy="3974632"/>
          </a:xfrm>
          <a:solidFill>
            <a:srgbClr val="4D91CA"/>
          </a:solidFill>
        </p:spPr>
        <p:txBody>
          <a:bodyPr vert="horz" lIns="0" tIns="0" rIns="0" bIns="0" rtlCol="0">
            <a:normAutofit/>
          </a:bodyPr>
          <a:lstStyle>
            <a:lvl1pPr>
              <a:defRPr lang="sv-SE" dirty="0">
                <a:solidFill>
                  <a:srgbClr val="4C91CB"/>
                </a:solidFill>
              </a:defRPr>
            </a:lvl1pPr>
          </a:lstStyle>
          <a:p>
            <a:pPr marL="0" lvl="0" indent="0">
              <a:buNone/>
            </a:pPr>
            <a:r>
              <a:rPr lang="sv-SE" dirty="0"/>
              <a:t> 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2F1FCFC-2072-CE53-8ABF-49034DA74C7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3508" y="900581"/>
            <a:ext cx="1807755" cy="3974632"/>
          </a:xfrm>
          <a:solidFill>
            <a:srgbClr val="009AB9"/>
          </a:solidFill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buFontTx/>
              <a:buNone/>
              <a:defRPr lang="sv-SE" baseline="0" dirty="0">
                <a:solidFill>
                  <a:srgbClr val="009AB8"/>
                </a:solidFill>
              </a:defRPr>
            </a:lvl1pPr>
          </a:lstStyle>
          <a:p>
            <a:pPr marL="0" lvl="0" indent="0">
              <a:buNone/>
            </a:pPr>
            <a:r>
              <a:rPr lang="sv-SE" dirty="0"/>
              <a:t> </a:t>
            </a:r>
          </a:p>
        </p:txBody>
      </p:sp>
      <p:sp>
        <p:nvSpPr>
          <p:cNvPr id="8" name="Platshållare för bild 38">
            <a:extLst>
              <a:ext uri="{FF2B5EF4-FFF2-40B4-BE49-F238E27FC236}">
                <a16:creationId xmlns:a16="http://schemas.microsoft.com/office/drawing/2014/main" id="{AFC317AA-789F-2C50-8D3C-898E38C2728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28814" y="2921000"/>
            <a:ext cx="1508125" cy="1801813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noProof="0" dirty="0"/>
              <a:t>Click to add image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9" name="Platshållare för text 40">
            <a:extLst>
              <a:ext uri="{FF2B5EF4-FFF2-40B4-BE49-F238E27FC236}">
                <a16:creationId xmlns:a16="http://schemas.microsoft.com/office/drawing/2014/main" id="{8E85FB81-37ED-742D-BF95-1B4D153AB1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675" y="1077913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Name Surname</a:t>
            </a:r>
          </a:p>
        </p:txBody>
      </p:sp>
      <p:sp>
        <p:nvSpPr>
          <p:cNvPr id="11" name="Platshållare för text 40">
            <a:extLst>
              <a:ext uri="{FF2B5EF4-FFF2-40B4-BE49-F238E27FC236}">
                <a16:creationId xmlns:a16="http://schemas.microsoft.com/office/drawing/2014/main" id="{C2395E69-5455-FC33-2C49-3A67EEFFC4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8675" y="1565593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Research subject and short description</a:t>
            </a:r>
          </a:p>
        </p:txBody>
      </p:sp>
      <p:sp>
        <p:nvSpPr>
          <p:cNvPr id="12" name="Platshållare för text 40">
            <a:extLst>
              <a:ext uri="{FF2B5EF4-FFF2-40B4-BE49-F238E27FC236}">
                <a16:creationId xmlns:a16="http://schemas.microsoft.com/office/drawing/2014/main" id="{6E9285CF-8CFC-BFC1-1DF2-FC75483196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8675" y="2366781"/>
            <a:ext cx="1508125" cy="437378"/>
          </a:xfrm>
        </p:spPr>
        <p:txBody>
          <a:bodyPr anchor="b">
            <a:normAutofit/>
          </a:bodyPr>
          <a:lstStyle>
            <a:lvl1pPr marL="0" indent="0">
              <a:buNone/>
              <a:defRPr sz="800" i="0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Title, role, position</a:t>
            </a:r>
          </a:p>
        </p:txBody>
      </p:sp>
      <p:sp>
        <p:nvSpPr>
          <p:cNvPr id="13" name="Platshållare för text 40">
            <a:extLst>
              <a:ext uri="{FF2B5EF4-FFF2-40B4-BE49-F238E27FC236}">
                <a16:creationId xmlns:a16="http://schemas.microsoft.com/office/drawing/2014/main" id="{BD96281D-0845-7991-0C25-6249173B03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24026" y="3011215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Name Surname</a:t>
            </a:r>
          </a:p>
        </p:txBody>
      </p:sp>
      <p:sp>
        <p:nvSpPr>
          <p:cNvPr id="14" name="Platshållare för text 40">
            <a:extLst>
              <a:ext uri="{FF2B5EF4-FFF2-40B4-BE49-F238E27FC236}">
                <a16:creationId xmlns:a16="http://schemas.microsoft.com/office/drawing/2014/main" id="{C3CE4C43-1DF0-91CD-091C-FE2420C61A7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24026" y="3498895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Research subject and short description</a:t>
            </a:r>
          </a:p>
        </p:txBody>
      </p:sp>
      <p:sp>
        <p:nvSpPr>
          <p:cNvPr id="15" name="Platshållare för text 40">
            <a:extLst>
              <a:ext uri="{FF2B5EF4-FFF2-40B4-BE49-F238E27FC236}">
                <a16:creationId xmlns:a16="http://schemas.microsoft.com/office/drawing/2014/main" id="{2E77B83B-2B04-48A7-B630-538E16305DD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24026" y="4300083"/>
            <a:ext cx="1508125" cy="437378"/>
          </a:xfrm>
        </p:spPr>
        <p:txBody>
          <a:bodyPr anchor="b">
            <a:normAutofit/>
          </a:bodyPr>
          <a:lstStyle>
            <a:lvl1pPr marL="0" indent="0">
              <a:buNone/>
              <a:defRPr sz="800" i="0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Title, role, position</a:t>
            </a:r>
          </a:p>
        </p:txBody>
      </p:sp>
      <p:sp>
        <p:nvSpPr>
          <p:cNvPr id="16" name="Platshållare för bild 38">
            <a:extLst>
              <a:ext uri="{FF2B5EF4-FFF2-40B4-BE49-F238E27FC236}">
                <a16:creationId xmlns:a16="http://schemas.microsoft.com/office/drawing/2014/main" id="{482FF0E4-1F7C-5B0E-B134-F59EC257AE0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823871" y="2921000"/>
            <a:ext cx="1508125" cy="1801813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noProof="0" dirty="0"/>
              <a:t>Click to add image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17" name="Platshållare för text 40">
            <a:extLst>
              <a:ext uri="{FF2B5EF4-FFF2-40B4-BE49-F238E27FC236}">
                <a16:creationId xmlns:a16="http://schemas.microsoft.com/office/drawing/2014/main" id="{BCD95CE8-F774-75B0-6B2F-ED219A6ECB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23732" y="1077913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Name Surname</a:t>
            </a:r>
          </a:p>
        </p:txBody>
      </p:sp>
      <p:sp>
        <p:nvSpPr>
          <p:cNvPr id="18" name="Platshållare för text 40">
            <a:extLst>
              <a:ext uri="{FF2B5EF4-FFF2-40B4-BE49-F238E27FC236}">
                <a16:creationId xmlns:a16="http://schemas.microsoft.com/office/drawing/2014/main" id="{F5D392A8-36AD-A610-054F-32921B4E5F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23732" y="1565593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Research subject and short description</a:t>
            </a:r>
          </a:p>
        </p:txBody>
      </p:sp>
      <p:sp>
        <p:nvSpPr>
          <p:cNvPr id="19" name="Platshållare för text 40">
            <a:extLst>
              <a:ext uri="{FF2B5EF4-FFF2-40B4-BE49-F238E27FC236}">
                <a16:creationId xmlns:a16="http://schemas.microsoft.com/office/drawing/2014/main" id="{9A5E5597-6B03-58F3-E2F2-9F7516C84AE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23732" y="2366781"/>
            <a:ext cx="1508125" cy="437378"/>
          </a:xfrm>
        </p:spPr>
        <p:txBody>
          <a:bodyPr anchor="b">
            <a:normAutofit/>
          </a:bodyPr>
          <a:lstStyle>
            <a:lvl1pPr marL="0" indent="0">
              <a:buNone/>
              <a:defRPr sz="800" i="0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Title, role, position</a:t>
            </a:r>
          </a:p>
        </p:txBody>
      </p:sp>
      <p:sp>
        <p:nvSpPr>
          <p:cNvPr id="20" name="Platshållare för bild 38">
            <a:extLst>
              <a:ext uri="{FF2B5EF4-FFF2-40B4-BE49-F238E27FC236}">
                <a16:creationId xmlns:a16="http://schemas.microsoft.com/office/drawing/2014/main" id="{CA947E06-195C-34DF-86C3-43C746F11486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29020" y="1083492"/>
            <a:ext cx="1508125" cy="1801813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noProof="0" dirty="0"/>
              <a:t>Ev </a:t>
            </a:r>
            <a:r>
              <a:rPr lang="en-GB" noProof="0" dirty="0" err="1"/>
              <a:t>bild</a:t>
            </a:r>
            <a:endParaRPr lang="en-GB" noProof="0" dirty="0"/>
          </a:p>
        </p:txBody>
      </p:sp>
      <p:sp>
        <p:nvSpPr>
          <p:cNvPr id="21" name="Platshållare för text 40">
            <a:extLst>
              <a:ext uri="{FF2B5EF4-FFF2-40B4-BE49-F238E27FC236}">
                <a16:creationId xmlns:a16="http://schemas.microsoft.com/office/drawing/2014/main" id="{50A0D410-4AC2-1017-C3DF-7A13A2FF971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20172" y="3011215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 err="1"/>
              <a:t>Namn</a:t>
            </a:r>
            <a:r>
              <a:rPr lang="en-GB" noProof="0" dirty="0"/>
              <a:t> </a:t>
            </a:r>
            <a:r>
              <a:rPr lang="en-GB" noProof="0" dirty="0" err="1"/>
              <a:t>Efternamn</a:t>
            </a:r>
            <a:endParaRPr lang="en-GB" noProof="0" dirty="0"/>
          </a:p>
        </p:txBody>
      </p:sp>
      <p:sp>
        <p:nvSpPr>
          <p:cNvPr id="22" name="Platshållare för text 40">
            <a:extLst>
              <a:ext uri="{FF2B5EF4-FFF2-40B4-BE49-F238E27FC236}">
                <a16:creationId xmlns:a16="http://schemas.microsoft.com/office/drawing/2014/main" id="{CE59D60A-7319-59F4-9D59-38A3B962B0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0172" y="3498895"/>
            <a:ext cx="1508125" cy="437378"/>
          </a:xfrm>
        </p:spPr>
        <p:txBody>
          <a:bodyPr>
            <a:normAutofit/>
          </a:bodyPr>
          <a:lstStyle>
            <a:lvl1pPr marL="0" indent="0">
              <a:buNone/>
              <a:defRPr sz="1200" i="1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Research subject and short description</a:t>
            </a:r>
          </a:p>
        </p:txBody>
      </p:sp>
      <p:sp>
        <p:nvSpPr>
          <p:cNvPr id="23" name="Platshållare för text 40">
            <a:extLst>
              <a:ext uri="{FF2B5EF4-FFF2-40B4-BE49-F238E27FC236}">
                <a16:creationId xmlns:a16="http://schemas.microsoft.com/office/drawing/2014/main" id="{8E6E59C2-24E6-6047-E21A-10D6E03A335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20172" y="4300083"/>
            <a:ext cx="1508125" cy="437378"/>
          </a:xfrm>
        </p:spPr>
        <p:txBody>
          <a:bodyPr anchor="b">
            <a:normAutofit/>
          </a:bodyPr>
          <a:lstStyle>
            <a:lvl1pPr marL="0" indent="0">
              <a:buNone/>
              <a:defRPr sz="800" i="0">
                <a:solidFill>
                  <a:schemeClr val="bg1"/>
                </a:solidFill>
              </a:defRPr>
            </a:lvl1pPr>
            <a:lvl2pPr marL="216000" indent="0">
              <a:buNone/>
              <a:defRPr/>
            </a:lvl2pPr>
            <a:lvl3pPr marL="432000" indent="0">
              <a:buNone/>
              <a:defRPr/>
            </a:lvl3pPr>
            <a:lvl4pPr marL="648000" indent="0">
              <a:buNone/>
              <a:defRPr/>
            </a:lvl4pPr>
            <a:lvl5pPr marL="864000" indent="0">
              <a:buNone/>
              <a:defRPr/>
            </a:lvl5pPr>
          </a:lstStyle>
          <a:p>
            <a:pPr lvl="0"/>
            <a:r>
              <a:rPr lang="en-GB" noProof="0" dirty="0"/>
              <a:t>Title, role, position</a:t>
            </a:r>
          </a:p>
        </p:txBody>
      </p:sp>
      <p:sp>
        <p:nvSpPr>
          <p:cNvPr id="24" name="Platshållare för datum 1">
            <a:extLst>
              <a:ext uri="{FF2B5EF4-FFF2-40B4-BE49-F238E27FC236}">
                <a16:creationId xmlns:a16="http://schemas.microsoft.com/office/drawing/2014/main" id="{772A5A58-F966-9A8A-A074-8BA5C3A45767}"/>
              </a:ext>
            </a:extLst>
          </p:cNvPr>
          <p:cNvSpPr>
            <a:spLocks noGrp="1"/>
          </p:cNvSpPr>
          <p:nvPr>
            <p:ph type="dt" sz="half" idx="36"/>
          </p:nvPr>
        </p:nvSpPr>
        <p:spPr>
          <a:xfrm>
            <a:off x="7253844" y="4876006"/>
            <a:ext cx="979200" cy="253773"/>
          </a:xfrm>
        </p:spPr>
        <p:txBody>
          <a:bodyPr/>
          <a:lstStyle/>
          <a:p>
            <a:fld id="{B32A5EDD-2BC6-4A72-98A9-8BC73CA2AB52}" type="datetime1">
              <a:rPr lang="sv-SE" smtClean="0"/>
              <a:t>2026-10-23</a:t>
            </a:fld>
            <a:endParaRPr lang="sv-SE" dirty="0"/>
          </a:p>
        </p:txBody>
      </p:sp>
      <p:sp>
        <p:nvSpPr>
          <p:cNvPr id="25" name="Platshållare för bildnummer 5">
            <a:extLst>
              <a:ext uri="{FF2B5EF4-FFF2-40B4-BE49-F238E27FC236}">
                <a16:creationId xmlns:a16="http://schemas.microsoft.com/office/drawing/2014/main" id="{42C6D138-0BD9-2F41-88BD-D1E1D0AE798D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>
          <a:xfrm>
            <a:off x="8284740" y="4876006"/>
            <a:ext cx="216024" cy="240856"/>
          </a:xfrm>
        </p:spPr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D3AC679-A30A-F313-EE0E-9AF41A8869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25936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7614B8E-8135-BC42-88FA-2C5AEC71385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2DD737A0-D3E0-4E4C-B198-11A1F668A041}" type="datetime1">
              <a:rPr lang="sv-SE" smtClean="0"/>
              <a:t>2026-10-23</a:t>
            </a:fld>
            <a:endParaRPr lang="sv-SE"/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32DBA098-9A54-1B47-9784-47793464566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E7BEBAFC-4FD5-8DBA-AE91-F9ACFCA82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75117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bild Svensk logoty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2B04DB60-D174-3FE2-03D8-2338D69A5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25423" y="922582"/>
            <a:ext cx="1888668" cy="194421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B05F932-23FA-7342-91DB-0289499287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" y="3327594"/>
            <a:ext cx="7831350" cy="900340"/>
          </a:xfrm>
        </p:spPr>
        <p:txBody>
          <a:bodyPr anchor="t" anchorCtr="0"/>
          <a:lstStyle>
            <a:lvl1pPr algn="ctr">
              <a:defRPr sz="2000" b="1"/>
            </a:lvl1pPr>
          </a:lstStyle>
          <a:p>
            <a:r>
              <a:rPr lang="en-GB" noProof="0" dirty="0"/>
              <a:t>VISIT OUR WEBSITE</a:t>
            </a:r>
            <a:br>
              <a:rPr lang="en-GB" noProof="0" dirty="0"/>
            </a:br>
            <a:r>
              <a:rPr lang="en-GB" noProof="0" dirty="0" err="1"/>
              <a:t>www.gu.se</a:t>
            </a:r>
            <a:endParaRPr lang="en-GB" noProof="0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72B8B3-D593-4C42-B664-337F7903E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D49B-0C71-4B2E-B350-F533B3EBAA8A}" type="datetime1">
              <a:rPr lang="sv-SE" smtClean="0"/>
              <a:t>2026-10-23</a:t>
            </a:fld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A33A442-3EF5-6E4A-A95A-9C6FBBCF14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Platshållare för sidfot 5">
            <a:extLst>
              <a:ext uri="{FF2B5EF4-FFF2-40B4-BE49-F238E27FC236}">
                <a16:creationId xmlns:a16="http://schemas.microsoft.com/office/drawing/2014/main" id="{E414199B-B9D2-7C02-5BFF-CACB26857C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51985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44290E8-60F1-8136-B56F-4C092EB247B4}"/>
              </a:ext>
            </a:extLst>
          </p:cNvPr>
          <p:cNvSpPr/>
          <p:nvPr userDrawn="1"/>
        </p:nvSpPr>
        <p:spPr>
          <a:xfrm>
            <a:off x="0" y="0"/>
            <a:ext cx="9144000" cy="4876005"/>
          </a:xfrm>
          <a:prstGeom prst="rect">
            <a:avLst/>
          </a:prstGeom>
          <a:blipFill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F419173-A613-DB49-A35E-3FB45E6390B0}"/>
              </a:ext>
            </a:extLst>
          </p:cNvPr>
          <p:cNvSpPr/>
          <p:nvPr userDrawn="1"/>
        </p:nvSpPr>
        <p:spPr>
          <a:xfrm>
            <a:off x="0" y="4876005"/>
            <a:ext cx="9144000" cy="28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4000" y="504000"/>
            <a:ext cx="7831350" cy="56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add title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84000" y="1440000"/>
            <a:ext cx="6912336" cy="29425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359489DE-820D-EA4B-B29F-5CF912AF8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18D13A0-210E-417F-8C40-5EC0925CDA66}" type="datetime1">
              <a:rPr lang="sv-SE" smtClean="0"/>
              <a:t>2026-10-23</a:t>
            </a:fld>
            <a:endParaRPr lang="en-GB" dirty="0"/>
          </a:p>
        </p:txBody>
      </p:sp>
      <p:sp>
        <p:nvSpPr>
          <p:cNvPr id="12" name="Platshållare för bildnummer 2">
            <a:extLst>
              <a:ext uri="{FF2B5EF4-FFF2-40B4-BE49-F238E27FC236}">
                <a16:creationId xmlns:a16="http://schemas.microsoft.com/office/drawing/2014/main" id="{CD35B63B-12FC-0941-9D3A-E226320AA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07FE70D4-9124-056A-8840-02C6ED7D15F4}"/>
              </a:ext>
            </a:extLst>
          </p:cNvPr>
          <p:cNvSpPr txBox="1">
            <a:spLocks/>
          </p:cNvSpPr>
          <p:nvPr userDrawn="1"/>
        </p:nvSpPr>
        <p:spPr>
          <a:xfrm>
            <a:off x="672778" y="4955257"/>
            <a:ext cx="1810990" cy="17452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sv-SE"/>
            </a:defPPr>
            <a:lvl1pPr algn="l" defTabSz="4572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sv-SE" sz="900" b="0" i="0" kern="1200" cap="none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sz="700" b="1" spc="50" baseline="0" dirty="0">
                <a:solidFill>
                  <a:schemeClr val="bg1">
                    <a:lumMod val="75000"/>
                  </a:schemeClr>
                </a:solidFill>
              </a:rPr>
              <a:t>UNIVERSITY OF GOTHENBURG</a:t>
            </a:r>
          </a:p>
        </p:txBody>
      </p: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2DE7054F-E1E9-5A91-8986-62EC1A1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183468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36" r:id="rId3"/>
    <p:sldLayoutId id="2147484037" r:id="rId4"/>
    <p:sldLayoutId id="2147484079" r:id="rId5"/>
    <p:sldLayoutId id="2147484080" r:id="rId6"/>
    <p:sldLayoutId id="2147484011" r:id="rId7"/>
    <p:sldLayoutId id="2147484012" r:id="rId8"/>
    <p:sldLayoutId id="2147484014" r:id="rId9"/>
    <p:sldLayoutId id="2147484044" r:id="rId10"/>
    <p:sldLayoutId id="2147484040" r:id="rId11"/>
    <p:sldLayoutId id="2147484019" r:id="rId12"/>
    <p:sldLayoutId id="2147484015" r:id="rId13"/>
    <p:sldLayoutId id="2147484034" r:id="rId14"/>
    <p:sldLayoutId id="2147484038" r:id="rId15"/>
    <p:sldLayoutId id="2147484042" r:id="rId16"/>
    <p:sldLayoutId id="2147484043" r:id="rId17"/>
    <p:sldLayoutId id="2147484081" r:id="rId18"/>
    <p:sldLayoutId id="2147484026" r:id="rId19"/>
    <p:sldLayoutId id="2147484039" r:id="rId20"/>
    <p:sldLayoutId id="2147484071" r:id="rId21"/>
    <p:sldLayoutId id="2147484027" r:id="rId22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457200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800" b="1" i="0" kern="1200">
          <a:solidFill>
            <a:schemeClr val="bg1"/>
          </a:solidFill>
          <a:effectLst/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1" fontAlgn="base" hangingPunct="1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sv-SE" sz="1800" kern="1200" dirty="0" smtClean="0">
          <a:solidFill>
            <a:schemeClr val="bg1"/>
          </a:solidFill>
          <a:latin typeface="Arial" panose="020B0604020202020204" pitchFamily="34" charset="0"/>
          <a:ea typeface="ＭＳ Ｐゴシック" pitchFamily="-65" charset="-128"/>
          <a:cs typeface="Arial" panose="020B0604020202020204" pitchFamily="34" charset="0"/>
        </a:defRPr>
      </a:lvl1pPr>
      <a:lvl2pPr marL="501750" indent="-285750" algn="l" defTabSz="457200" rtl="0" eaLnBrk="1" fontAlgn="base" hangingPunct="1">
        <a:lnSpc>
          <a:spcPct val="100000"/>
        </a:lnSpc>
        <a:spcBef>
          <a:spcPts val="200"/>
        </a:spcBef>
        <a:spcAft>
          <a:spcPts val="300"/>
        </a:spcAft>
        <a:buFont typeface="Arial" panose="020B0604020202020204" pitchFamily="34" charset="0"/>
        <a:buChar char="–"/>
        <a:defRPr lang="sv-SE" sz="1600" kern="1200" baseline="0" dirty="0" smtClean="0">
          <a:solidFill>
            <a:schemeClr val="bg1"/>
          </a:solidFill>
          <a:latin typeface="Arial" panose="020B0604020202020204" pitchFamily="34" charset="0"/>
          <a:ea typeface="ＭＳ Ｐゴシック" pitchFamily="-65" charset="-128"/>
          <a:cs typeface="Arial" panose="020B0604020202020204" pitchFamily="34" charset="0"/>
        </a:defRPr>
      </a:lvl2pPr>
      <a:lvl3pPr marL="717750" indent="-285750" algn="l" defTabSz="457200" rtl="0" eaLnBrk="1" fontAlgn="base" hangingPunct="1">
        <a:spcBef>
          <a:spcPts val="0"/>
        </a:spcBef>
        <a:spcAft>
          <a:spcPts val="300"/>
        </a:spcAft>
        <a:buFont typeface="Wingdings" panose="05000000000000000000" pitchFamily="2" charset="2"/>
        <a:buChar char="§"/>
        <a:defRPr lang="sv-SE" sz="1600" kern="1200" dirty="0" smtClean="0">
          <a:solidFill>
            <a:schemeClr val="bg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933750" indent="-285750" algn="l" defTabSz="457200" rtl="0" eaLnBrk="1" fontAlgn="base" hangingPunct="1"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sv-SE" sz="1600" kern="1200" baseline="0" dirty="0" smtClean="0">
          <a:solidFill>
            <a:schemeClr val="bg1"/>
          </a:solidFill>
          <a:latin typeface="Arial" panose="020B0604020202020204" pitchFamily="34" charset="0"/>
          <a:ea typeface="Helvetica" charset="0"/>
          <a:cs typeface="Arial" panose="020B0604020202020204" pitchFamily="34" charset="0"/>
        </a:defRPr>
      </a:lvl4pPr>
      <a:lvl5pPr marL="1149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–"/>
        <a:defRPr lang="sv-SE" sz="1600" kern="1200" dirty="0">
          <a:solidFill>
            <a:schemeClr val="bg1"/>
          </a:solidFill>
          <a:latin typeface="Arial" panose="020B0604020202020204" pitchFamily="34" charset="0"/>
          <a:ea typeface="Helvetica" charset="0"/>
          <a:cs typeface="Arial" panose="020B0604020202020204" pitchFamily="34" charset="0"/>
        </a:defRPr>
      </a:lvl5pPr>
      <a:lvl6pPr marL="1616075" indent="-215900" algn="l" defTabSz="457200" rtl="0" eaLnBrk="1" latinLnBrk="0" hangingPunct="1">
        <a:spcBef>
          <a:spcPts val="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F419173-A613-DB49-A35E-3FB45E6390B0}"/>
              </a:ext>
            </a:extLst>
          </p:cNvPr>
          <p:cNvSpPr/>
          <p:nvPr userDrawn="1"/>
        </p:nvSpPr>
        <p:spPr>
          <a:xfrm>
            <a:off x="0" y="4876005"/>
            <a:ext cx="9144000" cy="28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4000" y="504000"/>
            <a:ext cx="7831350" cy="56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add title</a:t>
            </a:r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84000" y="1440000"/>
            <a:ext cx="6912336" cy="29425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en-GB" noProof="0" dirty="0"/>
              <a:t>Type your text or click on the icons below to insert object</a:t>
            </a:r>
          </a:p>
          <a:p>
            <a:pPr marL="432000" lvl="1" indent="-216000"/>
            <a:r>
              <a:rPr lang="en-GB" noProof="0" dirty="0"/>
              <a:t>Second level</a:t>
            </a:r>
          </a:p>
          <a:p>
            <a:pPr marL="648000" lvl="2" indent="-216000"/>
            <a:r>
              <a:rPr lang="en-GB" noProof="0" dirty="0"/>
              <a:t>Third level</a:t>
            </a:r>
          </a:p>
          <a:p>
            <a:pPr marL="864000" lvl="3" indent="-216000"/>
            <a:r>
              <a:rPr lang="en-GB" noProof="0" dirty="0"/>
              <a:t>Fourth level</a:t>
            </a:r>
          </a:p>
          <a:p>
            <a:pPr marL="1080000" lvl="4" indent="-216000"/>
            <a:r>
              <a:rPr lang="en-GB" noProof="0" dirty="0"/>
              <a:t>Fifth level</a:t>
            </a:r>
          </a:p>
        </p:txBody>
      </p:sp>
      <p:sp>
        <p:nvSpPr>
          <p:cNvPr id="11" name="Date Placeholder 1">
            <a:extLst>
              <a:ext uri="{FF2B5EF4-FFF2-40B4-BE49-F238E27FC236}">
                <a16:creationId xmlns:a16="http://schemas.microsoft.com/office/drawing/2014/main" id="{359489DE-820D-EA4B-B29F-5CF912AF8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53844" y="4876006"/>
            <a:ext cx="979200" cy="253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40D6ACC4-8ED6-49A8-B14F-E4D8E8A78176}" type="datetime1">
              <a:rPr lang="sv-SE" smtClean="0"/>
              <a:t>2026-10-23</a:t>
            </a:fld>
            <a:endParaRPr lang="sv-SE" dirty="0"/>
          </a:p>
        </p:txBody>
      </p:sp>
      <p:sp>
        <p:nvSpPr>
          <p:cNvPr id="12" name="Platshållare för bildnummer 2">
            <a:extLst>
              <a:ext uri="{FF2B5EF4-FFF2-40B4-BE49-F238E27FC236}">
                <a16:creationId xmlns:a16="http://schemas.microsoft.com/office/drawing/2014/main" id="{CD35B63B-12FC-0941-9D3A-E226320AA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4740" y="4876006"/>
            <a:ext cx="216024" cy="24085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061FB1FA-D889-4905-A527-F7DB1BB36923}"/>
              </a:ext>
            </a:extLst>
          </p:cNvPr>
          <p:cNvSpPr txBox="1">
            <a:spLocks/>
          </p:cNvSpPr>
          <p:nvPr userDrawn="1"/>
        </p:nvSpPr>
        <p:spPr>
          <a:xfrm>
            <a:off x="672778" y="4955257"/>
            <a:ext cx="1810990" cy="17452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defPPr>
              <a:defRPr lang="sv-SE"/>
            </a:defPPr>
            <a:lvl1pPr algn="l" defTabSz="4572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sv-SE" sz="900" b="0" i="0" kern="1200" cap="none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sv-SE" sz="700" b="1" spc="50" baseline="0" dirty="0">
                <a:solidFill>
                  <a:schemeClr val="bg1">
                    <a:lumMod val="75000"/>
                  </a:schemeClr>
                </a:solidFill>
              </a:rPr>
              <a:t>UNIVERSITY OF GOTHENBURG</a:t>
            </a:r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7809495B-9E96-3113-95DF-C96BD6DA6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72400" y="4955256"/>
            <a:ext cx="3816284" cy="10777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lang="sv-SE" sz="700" b="1" i="0" cap="none" spc="5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 dirty="0"/>
              <a:t>|      SAHLGRENSKA ACADEMY</a:t>
            </a:r>
          </a:p>
        </p:txBody>
      </p:sp>
    </p:spTree>
    <p:extLst>
      <p:ext uri="{BB962C8B-B14F-4D97-AF65-F5344CB8AC3E}">
        <p14:creationId xmlns:p14="http://schemas.microsoft.com/office/powerpoint/2010/main" val="39841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73" r:id="rId2"/>
    <p:sldLayoutId id="2147484049" r:id="rId3"/>
    <p:sldLayoutId id="2147484051" r:id="rId4"/>
    <p:sldLayoutId id="2147484052" r:id="rId5"/>
    <p:sldLayoutId id="2147484053" r:id="rId6"/>
    <p:sldLayoutId id="2147484076" r:id="rId7"/>
    <p:sldLayoutId id="2147484077" r:id="rId8"/>
    <p:sldLayoutId id="2147484072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2" r:id="rId15"/>
    <p:sldLayoutId id="2147484063" r:id="rId16"/>
    <p:sldLayoutId id="2147484066" r:id="rId17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457200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800" b="1" i="0" kern="1200">
          <a:solidFill>
            <a:schemeClr val="tx1">
              <a:lumMod val="85000"/>
              <a:lumOff val="15000"/>
            </a:schemeClr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1" fontAlgn="base" hangingPunct="1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sv-SE" sz="1800" kern="1200" dirty="0" smtClean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ＭＳ Ｐゴシック" pitchFamily="-65" charset="-128"/>
          <a:cs typeface="Arial" panose="020B0604020202020204" pitchFamily="34" charset="0"/>
        </a:defRPr>
      </a:lvl1pPr>
      <a:lvl2pPr marL="501750" indent="-285750" algn="l" defTabSz="457200" rtl="0" eaLnBrk="1" fontAlgn="base" hangingPunct="1">
        <a:lnSpc>
          <a:spcPct val="100000"/>
        </a:lnSpc>
        <a:spcBef>
          <a:spcPts val="200"/>
        </a:spcBef>
        <a:spcAft>
          <a:spcPts val="300"/>
        </a:spcAft>
        <a:buFont typeface="Arial" panose="020B0604020202020204" pitchFamily="34" charset="0"/>
        <a:buChar char="–"/>
        <a:defRPr lang="sv-SE" sz="1600" kern="1200" baseline="0" dirty="0" smtClean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ＭＳ Ｐゴシック" pitchFamily="-65" charset="-128"/>
          <a:cs typeface="Arial" panose="020B0604020202020204" pitchFamily="34" charset="0"/>
        </a:defRPr>
      </a:lvl2pPr>
      <a:lvl3pPr marL="717750" indent="-285750" algn="l" defTabSz="457200" rtl="0" eaLnBrk="1" fontAlgn="base" hangingPunct="1">
        <a:spcBef>
          <a:spcPts val="0"/>
        </a:spcBef>
        <a:spcAft>
          <a:spcPts val="300"/>
        </a:spcAft>
        <a:buFont typeface="Wingdings" panose="05000000000000000000" pitchFamily="2" charset="2"/>
        <a:buChar char="§"/>
        <a:defRPr lang="sv-SE" sz="1600" kern="1200" dirty="0" smtClean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marL="933750" indent="-285750" algn="l" defTabSz="457200" rtl="0" eaLnBrk="1" fontAlgn="base" hangingPunct="1"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sv-SE" sz="1600" kern="1200" baseline="0" dirty="0" smtClean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Helvetica" charset="0"/>
          <a:cs typeface="Arial" panose="020B0604020202020204" pitchFamily="34" charset="0"/>
        </a:defRPr>
      </a:lvl4pPr>
      <a:lvl5pPr marL="1149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–"/>
        <a:defRPr lang="sv-SE" sz="1600" kern="1200" dirty="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Helvetica" charset="0"/>
          <a:cs typeface="Arial" panose="020B0604020202020204" pitchFamily="34" charset="0"/>
        </a:defRPr>
      </a:lvl5pPr>
      <a:lvl6pPr marL="1616075" indent="-215900" algn="l" defTabSz="457200" rtl="0" eaLnBrk="1" latinLnBrk="0" hangingPunct="1">
        <a:spcBef>
          <a:spcPts val="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4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052BCC-9ACF-06EC-6930-93DC844E1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36" y="3807373"/>
            <a:ext cx="7974864" cy="82768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noProof="0" dirty="0"/>
              <a:t>Emma Inganäs</a:t>
            </a:r>
            <a:r>
              <a:rPr lang="en-US" noProof="0" dirty="0"/>
              <a:t>, </a:t>
            </a:r>
            <a:r>
              <a:rPr lang="en-US" sz="1100" noProof="0" dirty="0"/>
              <a:t>PhD</a:t>
            </a:r>
            <a:br>
              <a:rPr lang="en-US" sz="1100" noProof="0" dirty="0"/>
            </a:br>
            <a:r>
              <a:rPr lang="en-US" sz="1100" noProof="0" dirty="0" err="1"/>
              <a:t>PhysChem</a:t>
            </a:r>
            <a:r>
              <a:rPr lang="en-US" sz="1100" noProof="0" dirty="0"/>
              <a:t> Forum 13-14</a:t>
            </a:r>
            <a:r>
              <a:rPr lang="en-US" sz="1100" baseline="30000" noProof="0" dirty="0"/>
              <a:t>th</a:t>
            </a:r>
            <a:r>
              <a:rPr lang="en-US" sz="1100" noProof="0" dirty="0"/>
              <a:t> October 2026, Antwerp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86F8F1-DEA2-9318-03EC-E3612213B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136" y="2010103"/>
            <a:ext cx="7848440" cy="1797269"/>
          </a:xfrm>
        </p:spPr>
        <p:txBody>
          <a:bodyPr/>
          <a:lstStyle/>
          <a:p>
            <a:r>
              <a:rPr lang="en-US" sz="4000" noProof="0" dirty="0">
                <a:solidFill>
                  <a:srgbClr val="2F3437"/>
                </a:solidFill>
              </a:rPr>
              <a:t>Designing PROTACs for </a:t>
            </a:r>
            <a:br>
              <a:rPr lang="en-US" sz="4000" noProof="0" dirty="0">
                <a:solidFill>
                  <a:srgbClr val="2F3437"/>
                </a:solidFill>
              </a:rPr>
            </a:br>
            <a:r>
              <a:rPr lang="en-US" sz="4000" noProof="0" dirty="0">
                <a:solidFill>
                  <a:srgbClr val="2F3437"/>
                </a:solidFill>
              </a:rPr>
              <a:t>Intracellular Exposure:</a:t>
            </a:r>
            <a:br>
              <a:rPr lang="en-US" sz="3200" noProof="0" dirty="0">
                <a:solidFill>
                  <a:srgbClr val="2F3437"/>
                </a:solidFill>
              </a:rPr>
            </a:br>
            <a:r>
              <a:rPr lang="en-US" sz="2400" noProof="0" dirty="0">
                <a:solidFill>
                  <a:srgbClr val="2F3437"/>
                </a:solidFill>
              </a:rPr>
              <a:t>the role of permeability and physicochemical </a:t>
            </a:r>
            <a:r>
              <a:rPr lang="en-US" sz="2400" dirty="0">
                <a:solidFill>
                  <a:srgbClr val="2F3437"/>
                </a:solidFill>
              </a:rPr>
              <a:t>p</a:t>
            </a:r>
            <a:r>
              <a:rPr lang="en-US" sz="2400" noProof="0" dirty="0" err="1">
                <a:solidFill>
                  <a:srgbClr val="2F3437"/>
                </a:solidFill>
              </a:rPr>
              <a:t>roperties</a:t>
            </a:r>
            <a:endParaRPr lang="en-US" sz="4000" noProof="0" dirty="0">
              <a:solidFill>
                <a:srgbClr val="2F3437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9198A-8FEE-6839-8013-4EBEC559B4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01C805-38C5-FB1E-2261-A65573DCF81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078" t="8373" r="1116"/>
          <a:stretch>
            <a:fillRect/>
          </a:stretch>
        </p:blipFill>
        <p:spPr>
          <a:xfrm>
            <a:off x="6921499" y="3233737"/>
            <a:ext cx="2222501" cy="164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A49FC-C402-F2BE-8D0E-A961FE03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597923-599A-5901-A074-AE96E96C8EF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67F548B-F163-D0C1-EEA8-65C62EA7A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76160"/>
          </a:xfrm>
        </p:spPr>
        <p:txBody>
          <a:bodyPr/>
          <a:lstStyle/>
          <a:p>
            <a:r>
              <a:rPr lang="sv-SE" dirty="0" err="1"/>
              <a:t>Why</a:t>
            </a:r>
            <a:r>
              <a:rPr lang="sv-SE" dirty="0"/>
              <a:t> </a:t>
            </a:r>
            <a:r>
              <a:rPr lang="sv-SE" dirty="0" err="1"/>
              <a:t>intracellular</a:t>
            </a:r>
            <a:r>
              <a:rPr lang="sv-SE" dirty="0"/>
              <a:t> exposure </a:t>
            </a:r>
            <a:r>
              <a:rPr lang="sv-SE" dirty="0" err="1"/>
              <a:t>matters</a:t>
            </a:r>
            <a:r>
              <a:rPr lang="sv-SE" dirty="0"/>
              <a:t> for </a:t>
            </a:r>
            <a:r>
              <a:rPr lang="sv-SE" dirty="0" err="1"/>
              <a:t>PROTACs</a:t>
            </a:r>
            <a:br>
              <a:rPr lang="sv-SE" dirty="0"/>
            </a:br>
            <a:endParaRPr lang="sv-S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74CA26-2937-DD60-5E72-61A0166C5A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88E0103C-B1BA-AD89-B7D0-56D0E1D72505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A9D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Background</a:t>
            </a:r>
          </a:p>
        </p:txBody>
      </p:sp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EB2F8222-7ECF-A52F-85CF-6DEF23176155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975" b="745"/>
          <a:stretch>
            <a:fillRect/>
          </a:stretch>
        </p:blipFill>
        <p:spPr>
          <a:xfrm>
            <a:off x="1670685" y="1754941"/>
            <a:ext cx="5802629" cy="22607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741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4C38A-1FBB-0AB8-3AF7-49A5B4A43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4EC9B4-4F9C-C2C8-7E12-2F4F39E6FC8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5434850-43A8-EA17-3243-0C73212DA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76160"/>
          </a:xfrm>
        </p:spPr>
        <p:txBody>
          <a:bodyPr/>
          <a:lstStyle/>
          <a:p>
            <a:r>
              <a:rPr lang="sv-SE" dirty="0" err="1"/>
              <a:t>Why</a:t>
            </a:r>
            <a:r>
              <a:rPr lang="sv-SE" dirty="0"/>
              <a:t> </a:t>
            </a:r>
            <a:r>
              <a:rPr lang="sv-SE" dirty="0" err="1"/>
              <a:t>intracellular</a:t>
            </a:r>
            <a:r>
              <a:rPr lang="sv-SE" dirty="0"/>
              <a:t> exposure </a:t>
            </a:r>
            <a:r>
              <a:rPr lang="sv-SE" dirty="0" err="1"/>
              <a:t>matters</a:t>
            </a:r>
            <a:r>
              <a:rPr lang="sv-SE" dirty="0"/>
              <a:t> for </a:t>
            </a:r>
            <a:r>
              <a:rPr lang="sv-SE" dirty="0" err="1"/>
              <a:t>PROTACs</a:t>
            </a:r>
            <a:br>
              <a:rPr lang="sv-SE" dirty="0"/>
            </a:br>
            <a:endParaRPr lang="sv-SE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7C9503-3F38-63DE-99DC-F7304DAB1B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9096B9F9-83B1-823B-6CEA-1C164EC41EAD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A9D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Background</a:t>
            </a:r>
          </a:p>
        </p:txBody>
      </p:sp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8EE542E2-F41A-2B76-EE7A-C7605253B43A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975" b="745"/>
          <a:stretch>
            <a:fillRect/>
          </a:stretch>
        </p:blipFill>
        <p:spPr>
          <a:xfrm>
            <a:off x="2465176" y="1165744"/>
            <a:ext cx="4213648" cy="1641706"/>
          </a:xfrm>
          <a:prstGeom prst="rect">
            <a:avLst/>
          </a:prstGeom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EBF817-03B1-E4CB-2086-90CA094E751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57463" y="2996296"/>
            <a:ext cx="3484138" cy="1393655"/>
          </a:xfrm>
          <a:prstGeom prst="rect">
            <a:avLst/>
          </a:prstGeom>
          <a:ln w="6350">
            <a:noFill/>
          </a:ln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FEECDEF-3EB6-F488-9F41-446C760626D6}"/>
              </a:ext>
            </a:extLst>
          </p:cNvPr>
          <p:cNvCxnSpPr/>
          <p:nvPr/>
        </p:nvCxnSpPr>
        <p:spPr>
          <a:xfrm flipV="1">
            <a:off x="2707402" y="2232552"/>
            <a:ext cx="620713" cy="706437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139A4E6-82A3-0DF9-4BB1-90B1B56B19DF}"/>
              </a:ext>
            </a:extLst>
          </p:cNvPr>
          <p:cNvCxnSpPr>
            <a:cxnSpLocks/>
          </p:cNvCxnSpPr>
          <p:nvPr/>
        </p:nvCxnSpPr>
        <p:spPr>
          <a:xfrm flipH="1" flipV="1">
            <a:off x="3611993" y="2232552"/>
            <a:ext cx="2772059" cy="699646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3283173-E1B0-7071-0E54-BA632A7747BE}"/>
              </a:ext>
            </a:extLst>
          </p:cNvPr>
          <p:cNvSpPr/>
          <p:nvPr/>
        </p:nvSpPr>
        <p:spPr>
          <a:xfrm>
            <a:off x="2707402" y="2938989"/>
            <a:ext cx="3676650" cy="152654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5134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92B03-F45A-3B7B-3ABD-D49786116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9FA51D-8B82-712E-0B58-5E41ED8F7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70310"/>
          </a:xfrm>
          <a:ln>
            <a:noFill/>
          </a:ln>
        </p:spPr>
        <p:txBody>
          <a:bodyPr/>
          <a:lstStyle/>
          <a:p>
            <a:r>
              <a:rPr lang="en-US" noProof="0" dirty="0">
                <a:solidFill>
                  <a:srgbClr val="2F3437"/>
                </a:solidFill>
              </a:rPr>
              <a:t>The challenge</a:t>
            </a:r>
            <a:br>
              <a:rPr lang="en-US" dirty="0">
                <a:solidFill>
                  <a:srgbClr val="2F3437"/>
                </a:solidFill>
              </a:rPr>
            </a:br>
            <a:r>
              <a:rPr lang="en-US" sz="2000" i="1" dirty="0">
                <a:solidFill>
                  <a:srgbClr val="2F3437"/>
                </a:solidFill>
              </a:rPr>
              <a:t>Beyond Rule-of-5 chemical space &amp; intracellular targets</a:t>
            </a:r>
            <a:endParaRPr lang="en-US" noProof="0" dirty="0">
              <a:solidFill>
                <a:srgbClr val="2F3437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0E7E49-392E-F0B5-CF93-F7AE9B0B7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ln>
            <a:noFill/>
          </a:ln>
        </p:spPr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150EC2B4-C6EB-1616-1E6B-B0E2BA928B19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A9D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Background</a:t>
            </a:r>
          </a:p>
        </p:txBody>
      </p:sp>
      <p:sp>
        <p:nvSpPr>
          <p:cNvPr id="20" name="Content Placeholder 7">
            <a:extLst>
              <a:ext uri="{FF2B5EF4-FFF2-40B4-BE49-F238E27FC236}">
                <a16:creationId xmlns:a16="http://schemas.microsoft.com/office/drawing/2014/main" id="{EC72D44E-5E7D-AD29-5B6E-2BF5999FC133}"/>
              </a:ext>
            </a:extLst>
          </p:cNvPr>
          <p:cNvSpPr txBox="1">
            <a:spLocks/>
          </p:cNvSpPr>
          <p:nvPr/>
        </p:nvSpPr>
        <p:spPr>
          <a:xfrm>
            <a:off x="5031212" y="1945288"/>
            <a:ext cx="3253528" cy="780304"/>
          </a:xfrm>
          <a:prstGeom prst="rect">
            <a:avLst/>
          </a:prstGeom>
          <a:solidFill>
            <a:srgbClr val="A9D6E5"/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bg1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rgbClr val="2F3437"/>
                </a:solidFill>
              </a:rPr>
              <a:t>Often lipophilic and large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rgbClr val="2F3437"/>
                </a:solidFill>
              </a:rPr>
              <a:t>Potentially chameleonic properties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46049E-76FC-4A0D-EF30-13A42AB19D15}"/>
              </a:ext>
            </a:extLst>
          </p:cNvPr>
          <p:cNvSpPr txBox="1"/>
          <p:nvPr/>
        </p:nvSpPr>
        <p:spPr bwMode="auto">
          <a:xfrm>
            <a:off x="5758566" y="1672262"/>
            <a:ext cx="1798820" cy="273026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cap="none" noProof="0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13000"/>
                    </a:prstClr>
                  </a:outerShdw>
                </a:effectLst>
              </a:rPr>
              <a:t>PROTAC DESIGN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BE5033-CC3E-18D8-B16E-4BFF29C81DE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4</a:t>
            </a:fld>
            <a:endParaRPr lang="en-US" noProof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FEE4B9B-3A1F-8116-471F-735801AE4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049142">
            <a:off x="643236" y="1298857"/>
            <a:ext cx="3599695" cy="3599695"/>
          </a:xfrm>
          <a:prstGeom prst="rect">
            <a:avLst/>
          </a:prstGeom>
        </p:spPr>
      </p:pic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95A3FB4F-8228-5EE0-321D-5BFD028B3C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975" b="745"/>
          <a:stretch>
            <a:fillRect/>
          </a:stretch>
        </p:blipFill>
        <p:spPr>
          <a:xfrm>
            <a:off x="1377360" y="1844635"/>
            <a:ext cx="810697" cy="315860"/>
          </a:xfrm>
          <a:prstGeom prst="rect">
            <a:avLst/>
          </a:prstGeom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F12E9D-A90D-0955-5718-3EE6059B8A46}"/>
              </a:ext>
            </a:extLst>
          </p:cNvPr>
          <p:cNvSpPr txBox="1"/>
          <p:nvPr/>
        </p:nvSpPr>
        <p:spPr bwMode="auto">
          <a:xfrm>
            <a:off x="4505984" y="3098704"/>
            <a:ext cx="4303984" cy="1569660"/>
          </a:xfrm>
          <a:prstGeom prst="rect">
            <a:avLst/>
          </a:prstGeom>
          <a:solidFill>
            <a:srgbClr val="A9D6E5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What determines whether a PROTAC achieves sufficient intracellular exposure to engage a target?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421490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EED393-CD0D-24EC-8552-15BDFA16E64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9906BD-EBB5-5FEC-52F8-C91845C28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PROTACs</a:t>
            </a:r>
            <a:r>
              <a:rPr lang="sv-SE" dirty="0"/>
              <a:t> </a:t>
            </a:r>
            <a:r>
              <a:rPr lang="sv-SE" dirty="0" err="1"/>
              <a:t>investigated</a:t>
            </a:r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66935-EA37-BD7E-2064-0E595A620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038C9C3-4195-46C7-8521-C991A7D62A36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16555" y="983851"/>
            <a:ext cx="6733751" cy="3848634"/>
          </a:xfrm>
          <a:prstGeom prst="rect">
            <a:avLst/>
          </a:prstGeom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4E86E760-EFAF-1AD7-CC43-8908D573DDC8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B7D7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PROTACs</a:t>
            </a:r>
          </a:p>
        </p:txBody>
      </p:sp>
    </p:spTree>
    <p:extLst>
      <p:ext uri="{BB962C8B-B14F-4D97-AF65-F5344CB8AC3E}">
        <p14:creationId xmlns:p14="http://schemas.microsoft.com/office/powerpoint/2010/main" val="247614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5E758-CE05-258D-DC28-5CA412D80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2D9527-560D-8DEC-19DE-278B5E685F8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A0F7BD-CFEE-2D8D-A342-A48120323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Roadmap</a:t>
            </a:r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654D4-CBE5-766E-D2E4-65949D50D9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8AF0A5-AFF1-A5FF-22B9-FF6056B94789}"/>
              </a:ext>
            </a:extLst>
          </p:cNvPr>
          <p:cNvSpPr/>
          <p:nvPr/>
        </p:nvSpPr>
        <p:spPr>
          <a:xfrm>
            <a:off x="1469776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>
                <a:solidFill>
                  <a:srgbClr val="2F3437"/>
                </a:solidFill>
              </a:rPr>
              <a:t>Membrane</a:t>
            </a:r>
            <a:r>
              <a:rPr lang="sv-SE" sz="1600" dirty="0">
                <a:solidFill>
                  <a:srgbClr val="2F3437"/>
                </a:solidFill>
              </a:rPr>
              <a:t> </a:t>
            </a:r>
            <a:r>
              <a:rPr lang="sv-SE" sz="1600" dirty="0" err="1">
                <a:solidFill>
                  <a:srgbClr val="2F3437"/>
                </a:solidFill>
              </a:rPr>
              <a:t>interactions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EB7EA2-6659-7410-55EA-D17917942DEC}"/>
              </a:ext>
            </a:extLst>
          </p:cNvPr>
          <p:cNvSpPr/>
          <p:nvPr/>
        </p:nvSpPr>
        <p:spPr>
          <a:xfrm>
            <a:off x="3120078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Passive </a:t>
            </a:r>
            <a:r>
              <a:rPr lang="sv-SE" sz="1600" dirty="0" err="1">
                <a:solidFill>
                  <a:srgbClr val="2F3437"/>
                </a:solidFill>
              </a:rPr>
              <a:t>permeability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13AC98-4E61-5B97-5CC6-D050321548A1}"/>
              </a:ext>
            </a:extLst>
          </p:cNvPr>
          <p:cNvSpPr/>
          <p:nvPr/>
        </p:nvSpPr>
        <p:spPr>
          <a:xfrm>
            <a:off x="4770380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>
                <a:solidFill>
                  <a:srgbClr val="2F3437"/>
                </a:solidFill>
              </a:rPr>
              <a:t>Intracellular</a:t>
            </a:r>
            <a:r>
              <a:rPr lang="sv-SE" sz="1600" dirty="0">
                <a:solidFill>
                  <a:srgbClr val="2F3437"/>
                </a:solidFill>
              </a:rPr>
              <a:t> exposure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D79394-94BF-1150-0CC6-3E6AB3242FB8}"/>
              </a:ext>
            </a:extLst>
          </p:cNvPr>
          <p:cNvSpPr/>
          <p:nvPr/>
        </p:nvSpPr>
        <p:spPr>
          <a:xfrm>
            <a:off x="6420680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Target </a:t>
            </a:r>
            <a:r>
              <a:rPr lang="sv-SE" sz="1600" dirty="0" err="1">
                <a:solidFill>
                  <a:srgbClr val="2F3437"/>
                </a:solidFill>
              </a:rPr>
              <a:t>engagement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4E37E64-A585-A23A-92E4-F0876143BD44}"/>
              </a:ext>
            </a:extLst>
          </p:cNvPr>
          <p:cNvSpPr/>
          <p:nvPr/>
        </p:nvSpPr>
        <p:spPr>
          <a:xfrm>
            <a:off x="2022025" y="3273187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5144D02-C0C6-4726-C61E-9E3BF846058D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2091896" y="2773651"/>
            <a:ext cx="0" cy="499536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D0DEE0F-01D7-B25E-4F3E-13972C296E30}"/>
              </a:ext>
            </a:extLst>
          </p:cNvPr>
          <p:cNvSpPr txBox="1"/>
          <p:nvPr/>
        </p:nvSpPr>
        <p:spPr bwMode="auto">
          <a:xfrm>
            <a:off x="1240090" y="3459269"/>
            <a:ext cx="1689516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dirty="0">
                <a:latin typeface="+mj-lt"/>
              </a:rPr>
              <a:t>Simulation</a:t>
            </a:r>
          </a:p>
          <a:p>
            <a:pPr algn="ctr">
              <a:lnSpc>
                <a:spcPct val="100000"/>
              </a:lnSpc>
            </a:pPr>
            <a:r>
              <a:rPr lang="sv-SE" sz="1600" dirty="0" err="1">
                <a:latin typeface="+mj-lt"/>
              </a:rPr>
              <a:t>Membrane</a:t>
            </a:r>
            <a:r>
              <a:rPr lang="sv-SE" sz="1600" dirty="0">
                <a:latin typeface="+mj-lt"/>
              </a:rPr>
              <a:t> </a:t>
            </a:r>
            <a:r>
              <a:rPr lang="sv-SE" sz="1600" dirty="0" err="1">
                <a:latin typeface="+mj-lt"/>
              </a:rPr>
              <a:t>affinity</a:t>
            </a:r>
            <a:endParaRPr lang="sv-SE" sz="1600" cap="none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8E4775D-5FB4-E729-0B66-3961D1F07F2D}"/>
              </a:ext>
            </a:extLst>
          </p:cNvPr>
          <p:cNvSpPr/>
          <p:nvPr/>
        </p:nvSpPr>
        <p:spPr>
          <a:xfrm>
            <a:off x="3679375" y="3273187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9913B39-2D12-A345-8FDA-F1EA5391B434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3749246" y="2773651"/>
            <a:ext cx="0" cy="499536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ED4A182-7949-086A-50F2-0BA4E0B7CE35}"/>
              </a:ext>
            </a:extLst>
          </p:cNvPr>
          <p:cNvSpPr txBox="1"/>
          <p:nvPr/>
        </p:nvSpPr>
        <p:spPr bwMode="auto">
          <a:xfrm>
            <a:off x="3292046" y="3455265"/>
            <a:ext cx="914400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>
                <a:solidFill>
                  <a:schemeClr val="tx1"/>
                </a:solidFill>
                <a:latin typeface="+mj-lt"/>
              </a:rPr>
              <a:t>Papp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125CDF-8586-958D-AB6A-6259452B36D2}"/>
              </a:ext>
            </a:extLst>
          </p:cNvPr>
          <p:cNvSpPr/>
          <p:nvPr/>
        </p:nvSpPr>
        <p:spPr>
          <a:xfrm>
            <a:off x="5336724" y="3273187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590F49A-2979-FA29-C09D-6FCC3355D163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5406595" y="2773651"/>
            <a:ext cx="0" cy="499536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ED08E02-FC77-2453-BD33-B1E185D87E01}"/>
              </a:ext>
            </a:extLst>
          </p:cNvPr>
          <p:cNvSpPr txBox="1"/>
          <p:nvPr/>
        </p:nvSpPr>
        <p:spPr bwMode="auto">
          <a:xfrm>
            <a:off x="4949395" y="3455265"/>
            <a:ext cx="914400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 err="1">
                <a:solidFill>
                  <a:schemeClr val="tx1"/>
                </a:solidFill>
                <a:latin typeface="+mj-lt"/>
              </a:rPr>
              <a:t>Kp</a:t>
            </a:r>
            <a:r>
              <a:rPr lang="sv-SE" sz="1600" cap="none" baseline="-25000" dirty="0" err="1">
                <a:solidFill>
                  <a:schemeClr val="tx1"/>
                </a:solidFill>
                <a:latin typeface="+mj-lt"/>
              </a:rPr>
              <a:t>uu</a:t>
            </a:r>
            <a:endParaRPr lang="sv-SE" sz="1600" cap="none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8287F0C-A23D-915F-28DD-BD4ECF435297}"/>
              </a:ext>
            </a:extLst>
          </p:cNvPr>
          <p:cNvSpPr/>
          <p:nvPr/>
        </p:nvSpPr>
        <p:spPr>
          <a:xfrm>
            <a:off x="6994073" y="3273187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A444801-8F0E-C6B6-F62F-0926DAAFE837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7063944" y="2773651"/>
            <a:ext cx="0" cy="499536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616879DD-8628-EB88-21AF-ADD27EFF054A}"/>
              </a:ext>
            </a:extLst>
          </p:cNvPr>
          <p:cNvSpPr txBox="1"/>
          <p:nvPr/>
        </p:nvSpPr>
        <p:spPr bwMode="auto">
          <a:xfrm>
            <a:off x="6606744" y="3455265"/>
            <a:ext cx="914400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dirty="0" err="1">
                <a:latin typeface="+mj-lt"/>
              </a:rPr>
              <a:t>NanoBRET</a:t>
            </a:r>
            <a:r>
              <a:rPr lang="sv-SE" sz="1600" dirty="0">
                <a:latin typeface="+mj-lt"/>
              </a:rPr>
              <a:t> IC</a:t>
            </a:r>
            <a:r>
              <a:rPr lang="sv-SE" sz="1600" baseline="-25000" dirty="0">
                <a:latin typeface="+mj-lt"/>
              </a:rPr>
              <a:t>50</a:t>
            </a:r>
          </a:p>
          <a:p>
            <a:pPr algn="ctr">
              <a:lnSpc>
                <a:spcPct val="100000"/>
              </a:lnSpc>
            </a:pPr>
            <a:r>
              <a:rPr lang="sv-SE" sz="1600" i="1" cap="none" dirty="0">
                <a:solidFill>
                  <a:schemeClr val="tx1"/>
                </a:solidFill>
                <a:latin typeface="+mj-lt"/>
              </a:rPr>
              <a:t>live cells</a:t>
            </a:r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id="{1EF522C9-BD34-06C5-C324-F7356470CD20}"/>
              </a:ext>
            </a:extLst>
          </p:cNvPr>
          <p:cNvSpPr/>
          <p:nvPr/>
        </p:nvSpPr>
        <p:spPr>
          <a:xfrm rot="16200000">
            <a:off x="4380814" y="1348815"/>
            <a:ext cx="358975" cy="6181048"/>
          </a:xfrm>
          <a:prstGeom prst="leftBrace">
            <a:avLst/>
          </a:prstGeom>
          <a:ln w="12700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3E2C3F8-2204-BF00-FECA-C0A82C1F0483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2699920" y="2488947"/>
            <a:ext cx="420158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AAF8E24-AC31-F4EB-2828-40DA5E14B60B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4350222" y="2488947"/>
            <a:ext cx="420158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90C3100-5B86-286A-B5B9-2D0BA9AC48C3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6000524" y="2488947"/>
            <a:ext cx="420156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Arrow: Down 45">
            <a:extLst>
              <a:ext uri="{FF2B5EF4-FFF2-40B4-BE49-F238E27FC236}">
                <a16:creationId xmlns:a16="http://schemas.microsoft.com/office/drawing/2014/main" id="{AEBD0F66-6789-C677-11BB-F83D5DAB4118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B7D7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Roadmap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19CB17-16D8-33B4-6B81-7A8005D7A19A}"/>
              </a:ext>
            </a:extLst>
          </p:cNvPr>
          <p:cNvSpPr/>
          <p:nvPr/>
        </p:nvSpPr>
        <p:spPr>
          <a:xfrm>
            <a:off x="6420680" y="1217756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Target </a:t>
            </a:r>
            <a:r>
              <a:rPr lang="sv-SE" sz="1600" dirty="0" err="1">
                <a:solidFill>
                  <a:srgbClr val="2F3437"/>
                </a:solidFill>
              </a:rPr>
              <a:t>affinity</a:t>
            </a:r>
            <a:endParaRPr lang="sv-SE" sz="1600" dirty="0">
              <a:solidFill>
                <a:srgbClr val="2F3437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40406A2-FDF1-F2A3-6B23-49452F6EB48E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>
            <a:off x="7035752" y="1787163"/>
            <a:ext cx="0" cy="41708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03FB93B4-0F54-B0F3-74A1-82A093F0E933}"/>
              </a:ext>
            </a:extLst>
          </p:cNvPr>
          <p:cNvSpPr/>
          <p:nvPr/>
        </p:nvSpPr>
        <p:spPr>
          <a:xfrm>
            <a:off x="5793924" y="1432588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059AA4-4486-AA40-6E0D-420AF9F7DA8B}"/>
              </a:ext>
            </a:extLst>
          </p:cNvPr>
          <p:cNvCxnSpPr>
            <a:cxnSpLocks/>
            <a:stCxn id="3" idx="1"/>
            <a:endCxn id="9" idx="6"/>
          </p:cNvCxnSpPr>
          <p:nvPr/>
        </p:nvCxnSpPr>
        <p:spPr>
          <a:xfrm flipH="1" flipV="1">
            <a:off x="5933666" y="1502459"/>
            <a:ext cx="487014" cy="1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ECC3DC6-B985-6804-0487-E7FE0CF076F2}"/>
              </a:ext>
            </a:extLst>
          </p:cNvPr>
          <p:cNvSpPr txBox="1"/>
          <p:nvPr/>
        </p:nvSpPr>
        <p:spPr bwMode="auto">
          <a:xfrm>
            <a:off x="4473776" y="1280160"/>
            <a:ext cx="914400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 err="1">
                <a:solidFill>
                  <a:srgbClr val="2F3437"/>
                </a:solidFill>
                <a:latin typeface="+mj-lt"/>
              </a:rPr>
              <a:t>NanoBRET</a:t>
            </a:r>
            <a:r>
              <a:rPr lang="sv-SE" sz="1600" cap="none" dirty="0">
                <a:solidFill>
                  <a:srgbClr val="2F3437"/>
                </a:solidFill>
                <a:latin typeface="+mj-lt"/>
              </a:rPr>
              <a:t> IC</a:t>
            </a:r>
            <a:r>
              <a:rPr lang="sv-SE" sz="1600" cap="none" baseline="-25000" dirty="0">
                <a:solidFill>
                  <a:srgbClr val="2F3437"/>
                </a:solidFill>
                <a:latin typeface="+mj-lt"/>
              </a:rPr>
              <a:t>50</a:t>
            </a:r>
          </a:p>
          <a:p>
            <a:pPr algn="ctr">
              <a:lnSpc>
                <a:spcPct val="100000"/>
              </a:lnSpc>
            </a:pPr>
            <a:r>
              <a:rPr lang="sv-SE" sz="1600" i="1" dirty="0" err="1">
                <a:solidFill>
                  <a:srgbClr val="2F3437"/>
                </a:solidFill>
                <a:latin typeface="+mj-lt"/>
              </a:rPr>
              <a:t>permeabilized</a:t>
            </a:r>
            <a:r>
              <a:rPr lang="sv-SE" sz="1600" i="1" dirty="0">
                <a:solidFill>
                  <a:srgbClr val="2F3437"/>
                </a:solidFill>
                <a:latin typeface="+mj-lt"/>
              </a:rPr>
              <a:t> cells</a:t>
            </a:r>
            <a:endParaRPr lang="sv-SE" sz="1600" i="1" cap="none" dirty="0">
              <a:solidFill>
                <a:srgbClr val="2F3437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B22919-F804-DD1C-8C47-F97A1D49DAEE}"/>
              </a:ext>
            </a:extLst>
          </p:cNvPr>
          <p:cNvSpPr txBox="1"/>
          <p:nvPr/>
        </p:nvSpPr>
        <p:spPr bwMode="auto">
          <a:xfrm>
            <a:off x="2445515" y="4319885"/>
            <a:ext cx="4229571" cy="455628"/>
          </a:xfrm>
          <a:prstGeom prst="rect">
            <a:avLst/>
          </a:prstGeom>
          <a:solidFill>
            <a:srgbClr val="FAFAF7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>
                <a:solidFill>
                  <a:schemeClr val="tx1"/>
                </a:solidFill>
              </a:rPr>
              <a:t>What </a:t>
            </a:r>
            <a:r>
              <a:rPr lang="sv-SE" sz="1600" dirty="0" err="1"/>
              <a:t>determines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cellular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target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engagement</a:t>
            </a:r>
            <a:r>
              <a:rPr lang="sv-SE" sz="1600" cap="none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3400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C1CE3-4597-8081-EB54-AC876702B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D744CD-7AFE-282B-A47F-A27CB626CBF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7</a:t>
            </a:fld>
            <a:endParaRPr lang="sv-S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736A053-4A82-6329-D91F-4E8B7AB9E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Roadmap</a:t>
            </a:r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7E1F4-414B-700D-A028-1C4C71DDA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F42785-92A9-B0C7-0B58-8BA2037DBB75}"/>
              </a:ext>
            </a:extLst>
          </p:cNvPr>
          <p:cNvSpPr/>
          <p:nvPr/>
        </p:nvSpPr>
        <p:spPr>
          <a:xfrm>
            <a:off x="1469776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>
                <a:solidFill>
                  <a:srgbClr val="2F3437"/>
                </a:solidFill>
              </a:rPr>
              <a:t>Membrane</a:t>
            </a:r>
            <a:r>
              <a:rPr lang="sv-SE" sz="1600" dirty="0">
                <a:solidFill>
                  <a:srgbClr val="2F3437"/>
                </a:solidFill>
              </a:rPr>
              <a:t> </a:t>
            </a:r>
            <a:r>
              <a:rPr lang="sv-SE" sz="1600" dirty="0" err="1">
                <a:solidFill>
                  <a:srgbClr val="2F3437"/>
                </a:solidFill>
              </a:rPr>
              <a:t>interactions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66A3ED-057C-5913-03AC-D3596FC7AA31}"/>
              </a:ext>
            </a:extLst>
          </p:cNvPr>
          <p:cNvSpPr/>
          <p:nvPr/>
        </p:nvSpPr>
        <p:spPr>
          <a:xfrm>
            <a:off x="3120078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Passive </a:t>
            </a:r>
            <a:r>
              <a:rPr lang="sv-SE" sz="1600" dirty="0" err="1">
                <a:solidFill>
                  <a:srgbClr val="2F3437"/>
                </a:solidFill>
              </a:rPr>
              <a:t>permeability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FFACA3-B29D-9B95-2257-57BD5C7A1614}"/>
              </a:ext>
            </a:extLst>
          </p:cNvPr>
          <p:cNvSpPr/>
          <p:nvPr/>
        </p:nvSpPr>
        <p:spPr>
          <a:xfrm>
            <a:off x="4770380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>
                <a:solidFill>
                  <a:srgbClr val="2F3437"/>
                </a:solidFill>
              </a:rPr>
              <a:t>Intracellular</a:t>
            </a:r>
            <a:r>
              <a:rPr lang="sv-SE" sz="1600" dirty="0">
                <a:solidFill>
                  <a:srgbClr val="2F3437"/>
                </a:solidFill>
              </a:rPr>
              <a:t> exposure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E5FDAA-054C-9D5C-441D-70EEDF29BF6F}"/>
              </a:ext>
            </a:extLst>
          </p:cNvPr>
          <p:cNvSpPr/>
          <p:nvPr/>
        </p:nvSpPr>
        <p:spPr>
          <a:xfrm>
            <a:off x="6420680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Target </a:t>
            </a:r>
            <a:r>
              <a:rPr lang="sv-SE" sz="1600" dirty="0" err="1">
                <a:solidFill>
                  <a:srgbClr val="2F3437"/>
                </a:solidFill>
              </a:rPr>
              <a:t>engagement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EB9EEE5-1FE0-8FF4-BB50-7A2F0D3C780D}"/>
              </a:ext>
            </a:extLst>
          </p:cNvPr>
          <p:cNvSpPr/>
          <p:nvPr/>
        </p:nvSpPr>
        <p:spPr>
          <a:xfrm>
            <a:off x="2022025" y="3273187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A6C711D-DED9-59DF-9810-0BE786582D5B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2091896" y="2773651"/>
            <a:ext cx="0" cy="499536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FDC1F2E-201A-9C8E-628C-812846DFC830}"/>
              </a:ext>
            </a:extLst>
          </p:cNvPr>
          <p:cNvSpPr txBox="1"/>
          <p:nvPr/>
        </p:nvSpPr>
        <p:spPr bwMode="auto">
          <a:xfrm>
            <a:off x="1240090" y="3459269"/>
            <a:ext cx="1689516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dirty="0">
                <a:latin typeface="+mj-lt"/>
              </a:rPr>
              <a:t>Simulation</a:t>
            </a:r>
          </a:p>
          <a:p>
            <a:pPr algn="ctr">
              <a:lnSpc>
                <a:spcPct val="100000"/>
              </a:lnSpc>
            </a:pPr>
            <a:r>
              <a:rPr lang="sv-SE" sz="1600" dirty="0" err="1">
                <a:latin typeface="+mj-lt"/>
              </a:rPr>
              <a:t>Membrane</a:t>
            </a:r>
            <a:r>
              <a:rPr lang="sv-SE" sz="1600" dirty="0">
                <a:latin typeface="+mj-lt"/>
              </a:rPr>
              <a:t> </a:t>
            </a:r>
            <a:r>
              <a:rPr lang="sv-SE" sz="1600" dirty="0" err="1">
                <a:latin typeface="+mj-lt"/>
              </a:rPr>
              <a:t>affinity</a:t>
            </a:r>
            <a:endParaRPr lang="sv-SE" sz="1600" cap="none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id="{FED8AA64-36CF-F59B-9983-EA8A76CE1A04}"/>
              </a:ext>
            </a:extLst>
          </p:cNvPr>
          <p:cNvSpPr/>
          <p:nvPr/>
        </p:nvSpPr>
        <p:spPr>
          <a:xfrm rot="16200000">
            <a:off x="4380814" y="1348815"/>
            <a:ext cx="358975" cy="6181048"/>
          </a:xfrm>
          <a:prstGeom prst="leftBrace">
            <a:avLst/>
          </a:prstGeom>
          <a:ln w="12700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0E7590D-8177-304C-DAD6-B5538ED93253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2699920" y="2488947"/>
            <a:ext cx="420158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AC8EECF-6300-F017-B278-4CD901746CE6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4350222" y="2488947"/>
            <a:ext cx="420158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EAB03BB-A783-F7BA-E853-A74F31EA1D4C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6000524" y="2488947"/>
            <a:ext cx="420156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Arrow: Down 45">
            <a:extLst>
              <a:ext uri="{FF2B5EF4-FFF2-40B4-BE49-F238E27FC236}">
                <a16:creationId xmlns:a16="http://schemas.microsoft.com/office/drawing/2014/main" id="{842DCCBF-D6E0-D7FA-7D4B-955DA56D2626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B7D7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Roadmap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FA7977-A197-F114-1782-229E0C8A0979}"/>
              </a:ext>
            </a:extLst>
          </p:cNvPr>
          <p:cNvSpPr/>
          <p:nvPr/>
        </p:nvSpPr>
        <p:spPr>
          <a:xfrm>
            <a:off x="6420680" y="1217756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Target </a:t>
            </a:r>
            <a:r>
              <a:rPr lang="sv-SE" sz="1600" dirty="0" err="1">
                <a:solidFill>
                  <a:srgbClr val="2F3437"/>
                </a:solidFill>
              </a:rPr>
              <a:t>affinity</a:t>
            </a:r>
            <a:endParaRPr lang="sv-SE" sz="1600" dirty="0">
              <a:solidFill>
                <a:srgbClr val="2F3437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F8B2A89-4798-6ECD-12CD-CD6ED4DDA459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>
            <a:off x="7035752" y="1787163"/>
            <a:ext cx="0" cy="41708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5EF11C8-6DC7-8AAF-9811-09B56AF5AB0D}"/>
              </a:ext>
            </a:extLst>
          </p:cNvPr>
          <p:cNvSpPr/>
          <p:nvPr/>
        </p:nvSpPr>
        <p:spPr>
          <a:xfrm>
            <a:off x="2920161" y="1111625"/>
            <a:ext cx="4886107" cy="1879898"/>
          </a:xfrm>
          <a:prstGeom prst="rect">
            <a:avLst/>
          </a:prstGeom>
          <a:solidFill>
            <a:srgbClr val="FAFAF7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0C2CCF-65C4-5AA6-05E7-30F2907E3910}"/>
              </a:ext>
            </a:extLst>
          </p:cNvPr>
          <p:cNvSpPr/>
          <p:nvPr/>
        </p:nvSpPr>
        <p:spPr>
          <a:xfrm flipH="1">
            <a:off x="1249535" y="1984423"/>
            <a:ext cx="1679353" cy="2036306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703316-786E-8782-312B-48B09CF76B77}"/>
              </a:ext>
            </a:extLst>
          </p:cNvPr>
          <p:cNvSpPr txBox="1"/>
          <p:nvPr/>
        </p:nvSpPr>
        <p:spPr bwMode="auto">
          <a:xfrm>
            <a:off x="899992" y="1115208"/>
            <a:ext cx="2363695" cy="830997"/>
          </a:xfrm>
          <a:prstGeom prst="rect">
            <a:avLst/>
          </a:prstGeom>
          <a:solidFill>
            <a:srgbClr val="FAFAF7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sv-SE" sz="1600" b="1" dirty="0"/>
              <a:t>What </a:t>
            </a:r>
            <a:r>
              <a:rPr lang="sv-SE" sz="1600" b="1" dirty="0" err="1"/>
              <a:t>determines</a:t>
            </a:r>
            <a:r>
              <a:rPr lang="sv-SE" sz="1600" b="1" dirty="0"/>
              <a:t> PROTAC–</a:t>
            </a:r>
            <a:r>
              <a:rPr lang="sv-SE" sz="1600" b="1" dirty="0" err="1"/>
              <a:t>membrane</a:t>
            </a:r>
            <a:r>
              <a:rPr lang="sv-SE" sz="1600" b="1" dirty="0"/>
              <a:t> </a:t>
            </a:r>
            <a:r>
              <a:rPr lang="sv-SE" sz="1600" b="1" dirty="0" err="1"/>
              <a:t>interactions</a:t>
            </a:r>
            <a:r>
              <a:rPr lang="sv-SE" sz="1600" b="1" dirty="0"/>
              <a:t>?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CE987F9-9405-7792-5926-3CB3742F4C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4971668" y="2837412"/>
            <a:ext cx="774248" cy="12834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01C153E-7EA9-A813-940D-DC758659E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849" y="2923027"/>
            <a:ext cx="1115078" cy="107493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275A50A-065F-B11E-10D6-4D5F6B7DFDA3}"/>
              </a:ext>
            </a:extLst>
          </p:cNvPr>
          <p:cNvSpPr txBox="1"/>
          <p:nvPr/>
        </p:nvSpPr>
        <p:spPr bwMode="auto">
          <a:xfrm>
            <a:off x="2445515" y="4319885"/>
            <a:ext cx="4229571" cy="455628"/>
          </a:xfrm>
          <a:prstGeom prst="rect">
            <a:avLst/>
          </a:prstGeom>
          <a:solidFill>
            <a:srgbClr val="FAFAF7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>
                <a:solidFill>
                  <a:schemeClr val="tx1"/>
                </a:solidFill>
              </a:rPr>
              <a:t>What </a:t>
            </a:r>
            <a:r>
              <a:rPr lang="sv-SE" sz="1600" dirty="0" err="1"/>
              <a:t>determines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cellular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target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engagement</a:t>
            </a:r>
            <a:r>
              <a:rPr lang="sv-SE" sz="1600" cap="none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706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165F9-E3B9-BA72-591C-4FAC8AFFA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53374-1A8E-654E-DC98-3A7D9525E14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338425" y="1440000"/>
            <a:ext cx="3816000" cy="2939990"/>
          </a:xfrm>
        </p:spPr>
        <p:txBody>
          <a:bodyPr/>
          <a:lstStyle/>
          <a:p>
            <a:r>
              <a:rPr lang="en-US" noProof="0" dirty="0">
                <a:solidFill>
                  <a:srgbClr val="2F3437"/>
                </a:solidFill>
              </a:rPr>
              <a:t>Generate physiologically </a:t>
            </a:r>
            <a:br>
              <a:rPr lang="en-US" noProof="0" dirty="0">
                <a:solidFill>
                  <a:srgbClr val="2F3437"/>
                </a:solidFill>
              </a:rPr>
            </a:br>
            <a:r>
              <a:rPr lang="en-US" noProof="0" dirty="0">
                <a:solidFill>
                  <a:srgbClr val="2F3437"/>
                </a:solidFill>
              </a:rPr>
              <a:t>relevant conformations</a:t>
            </a:r>
          </a:p>
          <a:p>
            <a:endParaRPr lang="en-US" noProof="0" dirty="0">
              <a:solidFill>
                <a:srgbClr val="2F3437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36308B-3E56-AF7B-D14A-DBB310BCA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noProof="0" dirty="0">
                <a:solidFill>
                  <a:srgbClr val="2F3437"/>
                </a:solidFill>
              </a:rPr>
              <a:t>In silico </a:t>
            </a:r>
            <a:r>
              <a:rPr lang="en-US" noProof="0" dirty="0">
                <a:solidFill>
                  <a:srgbClr val="2F3437"/>
                </a:solidFill>
              </a:rPr>
              <a:t>calculations and simulations</a:t>
            </a:r>
            <a:br>
              <a:rPr lang="en-US" dirty="0">
                <a:solidFill>
                  <a:srgbClr val="2F3437"/>
                </a:solidFill>
              </a:rPr>
            </a:br>
            <a:endParaRPr lang="en-US" noProof="0" dirty="0">
              <a:solidFill>
                <a:srgbClr val="2F343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0B182-867F-FEFE-EBF5-8C888B416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890BB792-7BC8-6C8E-8D11-536C6A54CA7E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A9D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Background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366B1-14B1-FD71-BC10-6626EE7726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8</a:t>
            </a:fld>
            <a:endParaRPr lang="en-US" noProof="0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A435F31-76C7-3716-AF9A-3E6BEFD3DE9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16016" y="1440000"/>
            <a:ext cx="3816000" cy="2939990"/>
          </a:xfrm>
        </p:spPr>
        <p:txBody>
          <a:bodyPr/>
          <a:lstStyle/>
          <a:p>
            <a:r>
              <a:rPr lang="en-US" noProof="0" dirty="0">
                <a:solidFill>
                  <a:srgbClr val="2F3437"/>
                </a:solidFill>
              </a:rPr>
              <a:t>Simulate membrane model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0DBEA23-CF10-4491-F5A5-5F1080F0F1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5310753" y="1719313"/>
            <a:ext cx="1808557" cy="29980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5F50C9-3DA3-74FE-83C3-EBD91DF18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347" y="1869059"/>
            <a:ext cx="2604700" cy="251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155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1E050-C8A7-53F7-534B-BBCDAF682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3FE3A-FB2D-FC70-237D-124AB3172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76160"/>
          </a:xfrm>
        </p:spPr>
        <p:txBody>
          <a:bodyPr/>
          <a:lstStyle/>
          <a:p>
            <a:r>
              <a:rPr lang="en-US" i="1" noProof="0" dirty="0"/>
              <a:t>In silico </a:t>
            </a:r>
            <a:r>
              <a:rPr lang="en-US" noProof="0" dirty="0"/>
              <a:t>calculations and simulations</a:t>
            </a:r>
            <a:br>
              <a:rPr lang="en-US" dirty="0">
                <a:solidFill>
                  <a:srgbClr val="2F3437"/>
                </a:solidFill>
              </a:rPr>
            </a:br>
            <a:r>
              <a:rPr lang="en-US" sz="2000" i="1" dirty="0">
                <a:solidFill>
                  <a:srgbClr val="2F3437"/>
                </a:solidFill>
              </a:rPr>
              <a:t>Simulation of PROTAC-membrane interaction</a:t>
            </a:r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60E26-DB83-60FB-FF2C-04E4301224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16B90CF0-AE20-262F-2BB3-A25305028C8B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A9D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Background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3A58F0-12B4-2440-4C59-7814711EE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00" y="1841410"/>
            <a:ext cx="2087305" cy="201216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82F7995F-C381-4445-2462-676C6BB2A3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rot="5400000">
            <a:off x="3346730" y="1042656"/>
            <a:ext cx="2378819" cy="394335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CF2B9677-6EC3-F9F1-EEDB-D420C4B2F4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2913269" y="2337868"/>
            <a:ext cx="1345791" cy="2019292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ECF8895C-D27C-B395-8152-0A2C15EF3D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4884940" y="2337867"/>
            <a:ext cx="1345791" cy="2019292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A685777-589D-0378-B9B2-F6B98BDD7F89}"/>
              </a:ext>
            </a:extLst>
          </p:cNvPr>
          <p:cNvCxnSpPr>
            <a:cxnSpLocks/>
          </p:cNvCxnSpPr>
          <p:nvPr/>
        </p:nvCxnSpPr>
        <p:spPr>
          <a:xfrm>
            <a:off x="2473377" y="4233532"/>
            <a:ext cx="421973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26A5346-948B-C552-CDC0-C8313ED4FD3F}"/>
              </a:ext>
            </a:extLst>
          </p:cNvPr>
          <p:cNvCxnSpPr>
            <a:cxnSpLocks/>
          </p:cNvCxnSpPr>
          <p:nvPr/>
        </p:nvCxnSpPr>
        <p:spPr>
          <a:xfrm flipV="1">
            <a:off x="2586037" y="1640122"/>
            <a:ext cx="4769" cy="27120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3B9E95C-3E9B-6F7E-5760-2C82E639B75F}"/>
              </a:ext>
            </a:extLst>
          </p:cNvPr>
          <p:cNvSpPr txBox="1"/>
          <p:nvPr/>
        </p:nvSpPr>
        <p:spPr bwMode="auto">
          <a:xfrm>
            <a:off x="3727556" y="4233531"/>
            <a:ext cx="2004883" cy="325764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600" cap="none" noProof="0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13000"/>
                    </a:prstClr>
                  </a:outerShdw>
                </a:effectLst>
              </a:rPr>
              <a:t>Membrane normal (z)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22E46E-4E94-907B-9E4D-6F1D3E28BF72}"/>
              </a:ext>
            </a:extLst>
          </p:cNvPr>
          <p:cNvSpPr txBox="1"/>
          <p:nvPr/>
        </p:nvSpPr>
        <p:spPr bwMode="auto">
          <a:xfrm rot="16200000">
            <a:off x="1435002" y="2901370"/>
            <a:ext cx="2004883" cy="325764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600" cap="none" noProof="0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13000"/>
                    </a:prstClr>
                  </a:outerShdw>
                </a:effectLst>
              </a:rPr>
              <a:t>Free energy (kcal/mol)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6132D2E-39B7-1AD3-3DFC-5FDF77A93F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800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2500" decel="12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4.93827E-6 L 0.66128 0.0003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5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EB285-515E-B728-83D1-521A32C23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6A7A15-7AC6-7A8B-FA17-66A96E241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noProof="0" dirty="0"/>
              <a:t>In silico </a:t>
            </a:r>
            <a:r>
              <a:rPr lang="en-US" noProof="0" dirty="0"/>
              <a:t>calculations and simulations</a:t>
            </a:r>
            <a:br>
              <a:rPr lang="en-US" noProof="0" dirty="0"/>
            </a:br>
            <a:r>
              <a:rPr lang="en-US" sz="2000" i="1" noProof="0" dirty="0"/>
              <a:t>Calculation of free energy barriers</a:t>
            </a:r>
            <a:endParaRPr lang="en-US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52CD9-5592-B68E-9B66-1F79502B5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09490333-16BB-FF34-9FBF-A42BB6733A91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A9D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Background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DB126AE6-2849-AA3E-1930-342E7FB03C4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10</a:t>
            </a:fld>
            <a:endParaRPr lang="en-U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601659-9B8D-C0DC-641A-7A4C114F9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1590" y="1570157"/>
            <a:ext cx="5877053" cy="304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0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DB7B6-E401-688E-2E5A-D546152DA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C45E4F-7B6F-BD8C-D77F-BB96B5A6D5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7621" y="1508702"/>
            <a:ext cx="4714396" cy="2871287"/>
          </a:xfrm>
        </p:spPr>
        <p:txBody>
          <a:bodyPr/>
          <a:lstStyle/>
          <a:p>
            <a:r>
              <a:rPr lang="en-US" dirty="0">
                <a:solidFill>
                  <a:srgbClr val="2F3437"/>
                </a:solidFill>
              </a:rPr>
              <a:t>VHL-based PROTACs exhibit </a:t>
            </a:r>
            <a:r>
              <a:rPr lang="en-US" i="1" u="sng" dirty="0">
                <a:solidFill>
                  <a:srgbClr val="2F3437"/>
                </a:solidFill>
              </a:rPr>
              <a:t>lower</a:t>
            </a:r>
            <a:r>
              <a:rPr lang="en-US" dirty="0">
                <a:solidFill>
                  <a:srgbClr val="2F3437"/>
                </a:solidFill>
              </a:rPr>
              <a:t> free energies than cereblon-binding PROTACs</a:t>
            </a:r>
          </a:p>
          <a:p>
            <a:r>
              <a:rPr lang="en-US" dirty="0">
                <a:solidFill>
                  <a:srgbClr val="2F3437"/>
                </a:solidFill>
              </a:rPr>
              <a:t>Confirmed by structurally matched compounds</a:t>
            </a:r>
            <a:endParaRPr lang="en-US" noProof="0" dirty="0">
              <a:solidFill>
                <a:srgbClr val="2F3437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8A949-87FC-C740-4892-AAF873F2B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AABB32-C0A1-7421-AE3B-1A9AD44916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11</a:t>
            </a:fld>
            <a:endParaRPr lang="en-US" noProof="0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F5CC954-131C-A2A5-3AC5-FCAF80A176F2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684000" y="1508702"/>
            <a:ext cx="2767860" cy="3202034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7631B384-6120-1F51-22EB-E73672DE70F3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E7D6DA5B-C1FE-118F-4736-7748562247D3}"/>
              </a:ext>
            </a:extLst>
          </p:cNvPr>
          <p:cNvSpPr txBox="1">
            <a:spLocks/>
          </p:cNvSpPr>
          <p:nvPr/>
        </p:nvSpPr>
        <p:spPr bwMode="auto">
          <a:xfrm>
            <a:off x="684000" y="504000"/>
            <a:ext cx="7831350" cy="760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ＭＳ Ｐゴシック" pitchFamily="-65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9pPr>
          </a:lstStyle>
          <a:p>
            <a:r>
              <a:rPr lang="en-US" dirty="0"/>
              <a:t>E3 ligase choice influences membrane interactions</a:t>
            </a:r>
            <a:br>
              <a:rPr lang="en-US" dirty="0"/>
            </a:br>
            <a:endParaRPr lang="en-US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989AD7-269F-D835-0FA9-2A0CBE3C88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903727" y="3109719"/>
            <a:ext cx="2542183" cy="13159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C62CB5-E7A8-A600-6D98-4D19B0704953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(2025).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06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4BD75-6646-76D6-5EFF-302882E6E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0EEB25-7C6F-6DE1-9FB1-02316A495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76160"/>
          </a:xfrm>
        </p:spPr>
        <p:txBody>
          <a:bodyPr/>
          <a:lstStyle/>
          <a:p>
            <a:r>
              <a:rPr lang="en-US" dirty="0"/>
              <a:t>Linker design modulates membrane interactions</a:t>
            </a:r>
            <a:br>
              <a:rPr lang="en-US" noProof="0" dirty="0"/>
            </a:br>
            <a:endParaRPr lang="en-US" i="1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091790-261A-69F2-EA97-B94A3234C8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943FE5-AEED-2708-93FC-E713A2DABDF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0" y="1577406"/>
            <a:ext cx="4212196" cy="2802583"/>
          </a:xfrm>
        </p:spPr>
        <p:txBody>
          <a:bodyPr/>
          <a:lstStyle/>
          <a:p>
            <a:r>
              <a:rPr lang="en-US" noProof="0" dirty="0"/>
              <a:t>Structurally matched series:</a:t>
            </a:r>
          </a:p>
          <a:p>
            <a:pPr lvl="1"/>
            <a:r>
              <a:rPr lang="en-US" dirty="0"/>
              <a:t>Identical E3 ligase ligand and POI ligand</a:t>
            </a:r>
            <a:endParaRPr lang="en-US" noProof="0" dirty="0"/>
          </a:p>
          <a:p>
            <a:r>
              <a:rPr lang="en-US" noProof="0" dirty="0"/>
              <a:t>More lipophilic linkers led to lower free energies in the membrane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9740FF-6C24-B4B8-AF38-1503E7CC08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12</a:t>
            </a:fld>
            <a:endParaRPr lang="en-US" noProof="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ECD5942-E1C6-F0A8-2C70-D5D645888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196" y="1046857"/>
            <a:ext cx="3755461" cy="4035902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B720EA0D-0B71-864B-44EB-7CBDF318A297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627EA7-ABAA-BDAF-908B-0373B29C60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422555" y="3194289"/>
            <a:ext cx="2542183" cy="13159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886192-5EBE-F6F4-29C6-1FD7826FCEDA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(2025).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77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A4F22-560E-BD51-3092-05D16CB2C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6B6D71-428B-0F81-E040-E1FC81EF9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76160"/>
          </a:xfrm>
        </p:spPr>
        <p:txBody>
          <a:bodyPr/>
          <a:lstStyle/>
          <a:p>
            <a:r>
              <a:rPr lang="en-US" dirty="0"/>
              <a:t>Structural modifications affect membrane energies</a:t>
            </a:r>
            <a:endParaRPr lang="en-US" i="1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FF70E2-ACEC-21D0-F88E-6AD29AAEB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0CDE8A-E921-6FD5-F184-D860315C594A}"/>
              </a:ext>
            </a:extLst>
          </p:cNvPr>
          <p:cNvSpPr/>
          <p:nvPr/>
        </p:nvSpPr>
        <p:spPr>
          <a:xfrm>
            <a:off x="5931673" y="3058509"/>
            <a:ext cx="2782305" cy="1430363"/>
          </a:xfrm>
          <a:prstGeom prst="rect">
            <a:avLst/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2303C9-31CF-4700-AE60-E97ADF6DD23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931673" y="1923394"/>
            <a:ext cx="2782305" cy="27161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F3437"/>
                </a:solidFill>
              </a:rPr>
              <a:t>Structural modifications affect membrane energies!</a:t>
            </a:r>
          </a:p>
          <a:p>
            <a:pPr marL="0" indent="0" algn="ctr">
              <a:buNone/>
            </a:pPr>
            <a:endParaRPr lang="en-US" noProof="0" dirty="0">
              <a:solidFill>
                <a:srgbClr val="2F3437"/>
              </a:solidFill>
            </a:endParaRPr>
          </a:p>
          <a:p>
            <a:pPr marL="0" indent="0" algn="ctr">
              <a:buNone/>
            </a:pPr>
            <a:r>
              <a:rPr lang="en-US" sz="2200" dirty="0">
                <a:solidFill>
                  <a:srgbClr val="2F3437"/>
                </a:solidFill>
              </a:rPr>
              <a:t>Do the simulations reflect experimentally observed membrane interactions?</a:t>
            </a:r>
            <a:endParaRPr lang="en-US" sz="2200" noProof="0" dirty="0">
              <a:solidFill>
                <a:srgbClr val="2F3437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2D7EBA-792B-905B-B59D-B612988579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13</a:t>
            </a:fld>
            <a:endParaRPr lang="en-US" noProof="0" dirty="0"/>
          </a:p>
        </p:txBody>
      </p:sp>
      <p:pic>
        <p:nvPicPr>
          <p:cNvPr id="23" name="Content Placeholder 11">
            <a:extLst>
              <a:ext uri="{FF2B5EF4-FFF2-40B4-BE49-F238E27FC236}">
                <a16:creationId xmlns:a16="http://schemas.microsoft.com/office/drawing/2014/main" id="{FF18E073-18CA-FB29-174C-291C23EB21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430022" y="1749230"/>
            <a:ext cx="2135785" cy="247081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A311188-0391-8A9A-CA34-A1B8B029A29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6221" y="1556326"/>
            <a:ext cx="3021718" cy="3247366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16D94644-E078-3E45-E4AC-0A01A2DD69B0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04E193-8E12-6AEC-FAA2-150D13E690BE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(2025).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5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E8F9A-C54C-A31C-FB76-772CB505B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AD59F9-930F-B3B7-2EB8-F841F7AC7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Measuring fraction unbound in cell homogenate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98940-3E54-0773-D076-E573513FB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09956FF0-DC9A-9336-497B-6F65F1FDCFC6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B7D7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Methods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3A6C5E-5898-CE98-120E-B60C6F8CD9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14</a:t>
            </a:fld>
            <a:endParaRPr lang="en-US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B827D8-C1FA-48B8-14FA-1CE5D1719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911" y="1577407"/>
            <a:ext cx="6115148" cy="232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52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1F3E3-2C74-9D3B-A1CF-4BE402DCE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84BCAC9-9153-60CD-C012-48FDE1D391B7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3434790" y="1331975"/>
            <a:ext cx="2490216" cy="2310384"/>
          </a:xfrm>
          <a:prstGeom prst="rect">
            <a:avLst/>
          </a:prstGeom>
        </p:spPr>
      </p:pic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AF1C04A9-C076-861A-98AB-988D458994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15</a:t>
            </a:fld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098DF8-EDB2-FE7D-E44D-F502E9512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34072"/>
          </a:xfrm>
        </p:spPr>
        <p:txBody>
          <a:bodyPr/>
          <a:lstStyle/>
          <a:p>
            <a:r>
              <a:rPr lang="en-US" dirty="0"/>
              <a:t>Simulated membrane interactions translate experimentally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6B67D4-6B41-2619-83C2-EFE50C62F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8" name="Content Placeholder 13">
            <a:extLst>
              <a:ext uri="{FF2B5EF4-FFF2-40B4-BE49-F238E27FC236}">
                <a16:creationId xmlns:a16="http://schemas.microsoft.com/office/drawing/2014/main" id="{9C1DB0DF-5A12-C101-D5E4-1650A452B5F9}"/>
              </a:ext>
            </a:extLst>
          </p:cNvPr>
          <p:cNvSpPr txBox="1">
            <a:spLocks/>
          </p:cNvSpPr>
          <p:nvPr/>
        </p:nvSpPr>
        <p:spPr>
          <a:xfrm>
            <a:off x="3649159" y="3745407"/>
            <a:ext cx="2201545" cy="1036696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216000" indent="-216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432000" indent="-21600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648000" indent="-21600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864000" indent="-21600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080000" indent="-2160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/>
              <a:t>Good correlation in CRBN structural series </a:t>
            </a:r>
          </a:p>
          <a:p>
            <a:pPr lvl="1"/>
            <a:r>
              <a:rPr lang="en-US" sz="1200" dirty="0"/>
              <a:t>Same POI</a:t>
            </a:r>
          </a:p>
          <a:p>
            <a:pPr lvl="1"/>
            <a:r>
              <a:rPr lang="en-US" sz="1200" dirty="0"/>
              <a:t>Similar E3 ligase ligand</a:t>
            </a:r>
          </a:p>
          <a:p>
            <a:pPr lvl="1"/>
            <a:r>
              <a:rPr lang="en-US" sz="1200" dirty="0"/>
              <a:t>Variations in linker</a:t>
            </a:r>
          </a:p>
        </p:txBody>
      </p:sp>
      <p:pic>
        <p:nvPicPr>
          <p:cNvPr id="9" name="Content Placeholder 21">
            <a:extLst>
              <a:ext uri="{FF2B5EF4-FFF2-40B4-BE49-F238E27FC236}">
                <a16:creationId xmlns:a16="http://schemas.microsoft.com/office/drawing/2014/main" id="{5A6DC1A7-7892-16E2-5861-E188CE547A6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4000" y="1331975"/>
            <a:ext cx="2481072" cy="2310384"/>
          </a:xfrm>
          <a:prstGeom prst="rect">
            <a:avLst/>
          </a:prstGeom>
        </p:spPr>
      </p:pic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4B2446F8-3538-8BD4-D14C-E662674E61BA}"/>
              </a:ext>
            </a:extLst>
          </p:cNvPr>
          <p:cNvSpPr txBox="1">
            <a:spLocks/>
          </p:cNvSpPr>
          <p:nvPr/>
        </p:nvSpPr>
        <p:spPr>
          <a:xfrm>
            <a:off x="896152" y="3745407"/>
            <a:ext cx="2201545" cy="103669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432000" indent="-21600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648000" indent="-21600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864000" indent="-21600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080000" indent="-2160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noProof="0" dirty="0"/>
              <a:t>Strong correlation for VHL-based PROTACs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E801E96-70BA-19C1-BCCE-300C750C8F7A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F55BFE-C513-2D5D-29A0-E85041C9EBE7}"/>
              </a:ext>
            </a:extLst>
          </p:cNvPr>
          <p:cNvSpPr txBox="1"/>
          <p:nvPr/>
        </p:nvSpPr>
        <p:spPr bwMode="auto">
          <a:xfrm>
            <a:off x="6188684" y="1627639"/>
            <a:ext cx="2675395" cy="923330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dirty="0"/>
              <a:t>Calculated membrane energies may predict membrane affinity</a:t>
            </a:r>
            <a:endParaRPr lang="en-US" noProof="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BD3719-E44E-005B-C7D2-17E9B4CA1E00}"/>
              </a:ext>
            </a:extLst>
          </p:cNvPr>
          <p:cNvSpPr txBox="1"/>
          <p:nvPr/>
        </p:nvSpPr>
        <p:spPr bwMode="auto">
          <a:xfrm>
            <a:off x="1073217" y="3418406"/>
            <a:ext cx="2120432" cy="160283"/>
          </a:xfrm>
          <a:prstGeom prst="rect">
            <a:avLst/>
          </a:prstGeom>
          <a:solidFill>
            <a:srgbClr val="FAFAF7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</a:pPr>
            <a:r>
              <a:rPr lang="sv-SE" sz="900" cap="none" dirty="0" err="1">
                <a:solidFill>
                  <a:schemeClr val="tx1"/>
                </a:solidFill>
              </a:rPr>
              <a:t>Free</a:t>
            </a:r>
            <a:r>
              <a:rPr lang="sv-SE" sz="900" cap="none" dirty="0">
                <a:solidFill>
                  <a:schemeClr val="tx1"/>
                </a:solidFill>
              </a:rPr>
              <a:t> </a:t>
            </a:r>
            <a:r>
              <a:rPr lang="sv-SE" sz="900" cap="none" dirty="0" err="1">
                <a:solidFill>
                  <a:schemeClr val="tx1"/>
                </a:solidFill>
              </a:rPr>
              <a:t>energy</a:t>
            </a:r>
            <a:r>
              <a:rPr lang="sv-SE" sz="900" cap="none" dirty="0">
                <a:solidFill>
                  <a:schemeClr val="tx1"/>
                </a:solidFill>
              </a:rPr>
              <a:t> at </a:t>
            </a:r>
            <a:r>
              <a:rPr lang="sv-SE" sz="900" cap="none" dirty="0" err="1">
                <a:solidFill>
                  <a:schemeClr val="tx1"/>
                </a:solidFill>
              </a:rPr>
              <a:t>membrane</a:t>
            </a:r>
            <a:r>
              <a:rPr lang="sv-SE" sz="900" cap="none" dirty="0">
                <a:solidFill>
                  <a:schemeClr val="tx1"/>
                </a:solidFill>
              </a:rPr>
              <a:t> </a:t>
            </a:r>
            <a:r>
              <a:rPr lang="sv-SE" sz="900" cap="none" dirty="0" err="1">
                <a:solidFill>
                  <a:schemeClr val="tx1"/>
                </a:solidFill>
              </a:rPr>
              <a:t>core</a:t>
            </a:r>
            <a:r>
              <a:rPr lang="sv-SE" sz="900" cap="none" dirty="0">
                <a:solidFill>
                  <a:schemeClr val="tx1"/>
                </a:solidFill>
              </a:rPr>
              <a:t> [kcal/mol]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AB4D2F-4DDE-BDA9-5CDB-382E3AA001C7}"/>
              </a:ext>
            </a:extLst>
          </p:cNvPr>
          <p:cNvSpPr txBox="1"/>
          <p:nvPr/>
        </p:nvSpPr>
        <p:spPr bwMode="auto">
          <a:xfrm>
            <a:off x="3811675" y="3418406"/>
            <a:ext cx="2120432" cy="160283"/>
          </a:xfrm>
          <a:prstGeom prst="rect">
            <a:avLst/>
          </a:prstGeom>
          <a:solidFill>
            <a:srgbClr val="FAFAF7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00000"/>
              </a:lnSpc>
            </a:pPr>
            <a:r>
              <a:rPr lang="sv-SE" sz="900" cap="none" dirty="0" err="1">
                <a:solidFill>
                  <a:schemeClr val="tx1"/>
                </a:solidFill>
              </a:rPr>
              <a:t>Free</a:t>
            </a:r>
            <a:r>
              <a:rPr lang="sv-SE" sz="900" cap="none" dirty="0">
                <a:solidFill>
                  <a:schemeClr val="tx1"/>
                </a:solidFill>
              </a:rPr>
              <a:t> </a:t>
            </a:r>
            <a:r>
              <a:rPr lang="sv-SE" sz="900" cap="none" dirty="0" err="1">
                <a:solidFill>
                  <a:schemeClr val="tx1"/>
                </a:solidFill>
              </a:rPr>
              <a:t>energy</a:t>
            </a:r>
            <a:r>
              <a:rPr lang="sv-SE" sz="900" cap="none" dirty="0">
                <a:solidFill>
                  <a:schemeClr val="tx1"/>
                </a:solidFill>
              </a:rPr>
              <a:t> at </a:t>
            </a:r>
            <a:r>
              <a:rPr lang="sv-SE" sz="900" cap="none" dirty="0" err="1">
                <a:solidFill>
                  <a:schemeClr val="tx1"/>
                </a:solidFill>
              </a:rPr>
              <a:t>membrane</a:t>
            </a:r>
            <a:r>
              <a:rPr lang="sv-SE" sz="900" cap="none" dirty="0">
                <a:solidFill>
                  <a:schemeClr val="tx1"/>
                </a:solidFill>
              </a:rPr>
              <a:t> </a:t>
            </a:r>
            <a:r>
              <a:rPr lang="sv-SE" sz="900" cap="none" dirty="0" err="1">
                <a:solidFill>
                  <a:schemeClr val="tx1"/>
                </a:solidFill>
              </a:rPr>
              <a:t>core</a:t>
            </a:r>
            <a:r>
              <a:rPr lang="sv-SE" sz="900" cap="none" dirty="0">
                <a:solidFill>
                  <a:schemeClr val="tx1"/>
                </a:solidFill>
              </a:rPr>
              <a:t> [kcal/mol]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E3C595-A5DD-A15E-C858-70A80EAF5EAB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(2025).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EBD24A-6B61-34C6-43C1-389ACB8686E4}"/>
              </a:ext>
            </a:extLst>
          </p:cNvPr>
          <p:cNvSpPr/>
          <p:nvPr/>
        </p:nvSpPr>
        <p:spPr>
          <a:xfrm>
            <a:off x="6188684" y="3002279"/>
            <a:ext cx="2844484" cy="1421940"/>
          </a:xfrm>
          <a:prstGeom prst="rect">
            <a:avLst/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A8DE9-5D24-2F6A-7E84-8C1DF85508E7}"/>
              </a:ext>
            </a:extLst>
          </p:cNvPr>
          <p:cNvSpPr txBox="1"/>
          <p:nvPr/>
        </p:nvSpPr>
        <p:spPr bwMode="auto">
          <a:xfrm>
            <a:off x="5978930" y="3029838"/>
            <a:ext cx="3239242" cy="1323439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/>
              <a:t>Does </a:t>
            </a:r>
            <a:r>
              <a:rPr lang="en-US" sz="2000" dirty="0" err="1"/>
              <a:t>favourable</a:t>
            </a:r>
            <a:r>
              <a:rPr lang="en-US" sz="2000" dirty="0"/>
              <a:t> membrane interaction translate into membrane permeation?</a:t>
            </a:r>
            <a:endParaRPr lang="en-US" sz="2000" noProof="0" dirty="0"/>
          </a:p>
        </p:txBody>
      </p:sp>
    </p:spTree>
    <p:extLst>
      <p:ext uri="{BB962C8B-B14F-4D97-AF65-F5344CB8AC3E}">
        <p14:creationId xmlns:p14="http://schemas.microsoft.com/office/powerpoint/2010/main" val="307706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890BF-66DC-3F6B-96E6-9F2E054A9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67E599-602F-CDF4-6883-F907CB41F4F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16</a:t>
            </a:fld>
            <a:endParaRPr lang="sv-S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EED2134-9030-8BAF-94C4-FC77727A6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Roadmap</a:t>
            </a:r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17F63-66A0-62C8-EDD1-818112B1E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AA1130-2430-C9F4-C0F4-02066E97D660}"/>
              </a:ext>
            </a:extLst>
          </p:cNvPr>
          <p:cNvSpPr/>
          <p:nvPr/>
        </p:nvSpPr>
        <p:spPr>
          <a:xfrm>
            <a:off x="1469776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>
                <a:solidFill>
                  <a:srgbClr val="2F3437"/>
                </a:solidFill>
              </a:rPr>
              <a:t>Membrane</a:t>
            </a:r>
            <a:r>
              <a:rPr lang="sv-SE" sz="1600" dirty="0">
                <a:solidFill>
                  <a:srgbClr val="2F3437"/>
                </a:solidFill>
              </a:rPr>
              <a:t> </a:t>
            </a:r>
            <a:r>
              <a:rPr lang="sv-SE" sz="1600" dirty="0" err="1">
                <a:solidFill>
                  <a:srgbClr val="2F3437"/>
                </a:solidFill>
              </a:rPr>
              <a:t>interactions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D11AB0-163F-F8D3-B5BD-59062DCFEB28}"/>
              </a:ext>
            </a:extLst>
          </p:cNvPr>
          <p:cNvSpPr/>
          <p:nvPr/>
        </p:nvSpPr>
        <p:spPr>
          <a:xfrm>
            <a:off x="3120078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Passive </a:t>
            </a:r>
            <a:r>
              <a:rPr lang="sv-SE" sz="1600" dirty="0" err="1">
                <a:solidFill>
                  <a:srgbClr val="2F3437"/>
                </a:solidFill>
              </a:rPr>
              <a:t>permeability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E91226-F37A-28B5-5D6D-C0F9139F780A}"/>
              </a:ext>
            </a:extLst>
          </p:cNvPr>
          <p:cNvSpPr/>
          <p:nvPr/>
        </p:nvSpPr>
        <p:spPr>
          <a:xfrm>
            <a:off x="4770380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>
                <a:solidFill>
                  <a:srgbClr val="2F3437"/>
                </a:solidFill>
              </a:rPr>
              <a:t>Intracellular</a:t>
            </a:r>
            <a:r>
              <a:rPr lang="sv-SE" sz="1600" dirty="0">
                <a:solidFill>
                  <a:srgbClr val="2F3437"/>
                </a:solidFill>
              </a:rPr>
              <a:t> exposure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AD30AA-23B3-2446-F08F-D9BC287C0E76}"/>
              </a:ext>
            </a:extLst>
          </p:cNvPr>
          <p:cNvSpPr/>
          <p:nvPr/>
        </p:nvSpPr>
        <p:spPr>
          <a:xfrm>
            <a:off x="6420680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Target </a:t>
            </a:r>
            <a:r>
              <a:rPr lang="sv-SE" sz="1600" dirty="0" err="1">
                <a:solidFill>
                  <a:srgbClr val="2F3437"/>
                </a:solidFill>
              </a:rPr>
              <a:t>engagement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9D67180-885B-B9EE-2ED5-607A03874354}"/>
              </a:ext>
            </a:extLst>
          </p:cNvPr>
          <p:cNvSpPr/>
          <p:nvPr/>
        </p:nvSpPr>
        <p:spPr>
          <a:xfrm>
            <a:off x="3679375" y="3273187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FE423C3-0920-E463-6AD6-AF84CE5824EF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3749246" y="2773651"/>
            <a:ext cx="0" cy="499536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C8FA35E-3653-2E6C-B79B-601ACA5E97F4}"/>
              </a:ext>
            </a:extLst>
          </p:cNvPr>
          <p:cNvSpPr txBox="1"/>
          <p:nvPr/>
        </p:nvSpPr>
        <p:spPr bwMode="auto">
          <a:xfrm>
            <a:off x="3292046" y="3455265"/>
            <a:ext cx="914400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>
                <a:solidFill>
                  <a:schemeClr val="tx1"/>
                </a:solidFill>
                <a:latin typeface="+mj-lt"/>
              </a:rPr>
              <a:t>Papp</a:t>
            </a:r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id="{C70B2132-5E4F-1A97-B213-1ED7DB17DD31}"/>
              </a:ext>
            </a:extLst>
          </p:cNvPr>
          <p:cNvSpPr/>
          <p:nvPr/>
        </p:nvSpPr>
        <p:spPr>
          <a:xfrm rot="16200000">
            <a:off x="4380814" y="1348815"/>
            <a:ext cx="358975" cy="6181048"/>
          </a:xfrm>
          <a:prstGeom prst="leftBrace">
            <a:avLst/>
          </a:prstGeom>
          <a:ln w="12700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3F529F2-8C9E-9F09-208D-7A7BA4C2427A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2699920" y="2488947"/>
            <a:ext cx="420158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B37A807-A09E-8E77-35C9-F943C2C989DB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4350222" y="2488947"/>
            <a:ext cx="420158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A20AD11-E1AF-92DA-CF32-BF401D74F4BB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6000524" y="2488947"/>
            <a:ext cx="420156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Arrow: Down 45">
            <a:extLst>
              <a:ext uri="{FF2B5EF4-FFF2-40B4-BE49-F238E27FC236}">
                <a16:creationId xmlns:a16="http://schemas.microsoft.com/office/drawing/2014/main" id="{FE577BA9-4DB7-DCDB-6764-2D29E994AD0D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B7D7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Roadmap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CAE11E-528E-C5C4-D422-DB70833BA12D}"/>
              </a:ext>
            </a:extLst>
          </p:cNvPr>
          <p:cNvSpPr/>
          <p:nvPr/>
        </p:nvSpPr>
        <p:spPr>
          <a:xfrm>
            <a:off x="6420680" y="1217756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Target </a:t>
            </a:r>
            <a:r>
              <a:rPr lang="sv-SE" sz="1600" dirty="0" err="1">
                <a:solidFill>
                  <a:srgbClr val="2F3437"/>
                </a:solidFill>
              </a:rPr>
              <a:t>affinity</a:t>
            </a:r>
            <a:endParaRPr lang="sv-SE" sz="1600" dirty="0">
              <a:solidFill>
                <a:srgbClr val="2F3437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923E0BF-C143-74E4-67FF-46D2BE4DAEAB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>
            <a:off x="7035752" y="1787163"/>
            <a:ext cx="0" cy="41708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BE35E6-9917-0D7D-E674-BEF1F7E340AE}"/>
              </a:ext>
            </a:extLst>
          </p:cNvPr>
          <p:cNvSpPr/>
          <p:nvPr/>
        </p:nvSpPr>
        <p:spPr>
          <a:xfrm>
            <a:off x="1273001" y="2043728"/>
            <a:ext cx="1619696" cy="2036306"/>
          </a:xfrm>
          <a:prstGeom prst="rect">
            <a:avLst/>
          </a:prstGeom>
          <a:solidFill>
            <a:srgbClr val="FAFAF7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4BAB36-0214-D963-529E-93B5BB1F83D7}"/>
              </a:ext>
            </a:extLst>
          </p:cNvPr>
          <p:cNvSpPr/>
          <p:nvPr/>
        </p:nvSpPr>
        <p:spPr>
          <a:xfrm flipH="1">
            <a:off x="2890078" y="1984423"/>
            <a:ext cx="1679353" cy="2036306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276164-03C7-C211-9ACA-A6FA9F6E8C75}"/>
              </a:ext>
            </a:extLst>
          </p:cNvPr>
          <p:cNvSpPr/>
          <p:nvPr/>
        </p:nvSpPr>
        <p:spPr>
          <a:xfrm>
            <a:off x="4577603" y="913901"/>
            <a:ext cx="3228665" cy="2036306"/>
          </a:xfrm>
          <a:prstGeom prst="rect">
            <a:avLst/>
          </a:prstGeom>
          <a:solidFill>
            <a:srgbClr val="FAFAF7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0EA43A-F71D-1E20-D1AB-85694E47B724}"/>
              </a:ext>
            </a:extLst>
          </p:cNvPr>
          <p:cNvSpPr txBox="1"/>
          <p:nvPr/>
        </p:nvSpPr>
        <p:spPr bwMode="auto">
          <a:xfrm>
            <a:off x="2325382" y="1115208"/>
            <a:ext cx="2839165" cy="830997"/>
          </a:xfrm>
          <a:prstGeom prst="rect">
            <a:avLst/>
          </a:prstGeom>
          <a:solidFill>
            <a:srgbClr val="FAFAF7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sv-SE" sz="1600" b="1" dirty="0"/>
              <a:t>Do </a:t>
            </a:r>
            <a:r>
              <a:rPr lang="sv-SE" sz="1600" b="1" dirty="0" err="1"/>
              <a:t>membrane</a:t>
            </a:r>
            <a:r>
              <a:rPr lang="sv-SE" sz="1600" b="1" dirty="0"/>
              <a:t> </a:t>
            </a:r>
            <a:r>
              <a:rPr lang="sv-SE" sz="1600" b="1" dirty="0" err="1"/>
              <a:t>interactions</a:t>
            </a:r>
            <a:r>
              <a:rPr lang="sv-SE" sz="1600" b="1" dirty="0"/>
              <a:t> translate </a:t>
            </a:r>
            <a:r>
              <a:rPr lang="sv-SE" sz="1600" b="1" dirty="0" err="1"/>
              <a:t>into</a:t>
            </a:r>
            <a:r>
              <a:rPr lang="sv-SE" sz="1600" b="1" dirty="0"/>
              <a:t> </a:t>
            </a:r>
            <a:r>
              <a:rPr lang="sv-SE" sz="1600" b="1" dirty="0" err="1"/>
              <a:t>membrane</a:t>
            </a:r>
            <a:r>
              <a:rPr lang="sv-SE" sz="1600" b="1" dirty="0"/>
              <a:t> </a:t>
            </a:r>
            <a:r>
              <a:rPr lang="sv-SE" sz="1600" b="1" dirty="0" err="1"/>
              <a:t>crossing</a:t>
            </a:r>
            <a:r>
              <a:rPr lang="sv-SE" sz="1600" b="1" dirty="0"/>
              <a:t>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21AA07-7DCF-B433-C62C-3AA82DB53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205" y="2861396"/>
            <a:ext cx="1571100" cy="12631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DE0E058-1FC2-DE7A-DEF2-F9D2AF39848C}"/>
              </a:ext>
            </a:extLst>
          </p:cNvPr>
          <p:cNvSpPr txBox="1"/>
          <p:nvPr/>
        </p:nvSpPr>
        <p:spPr bwMode="auto">
          <a:xfrm>
            <a:off x="2445515" y="4319885"/>
            <a:ext cx="4229571" cy="455628"/>
          </a:xfrm>
          <a:prstGeom prst="rect">
            <a:avLst/>
          </a:prstGeom>
          <a:solidFill>
            <a:srgbClr val="FAFAF7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>
                <a:solidFill>
                  <a:schemeClr val="tx1"/>
                </a:solidFill>
              </a:rPr>
              <a:t>What </a:t>
            </a:r>
            <a:r>
              <a:rPr lang="sv-SE" sz="1600" dirty="0" err="1"/>
              <a:t>determines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cellular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target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engagement</a:t>
            </a:r>
            <a:r>
              <a:rPr lang="sv-SE" sz="1600" cap="none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530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8F80B-FC89-E46A-07EF-B173BCA1E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AF5D941-3FB6-4FC0-793D-B862CBEA2E19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64" r="51357"/>
          <a:stretch>
            <a:fillRect/>
          </a:stretch>
        </p:blipFill>
        <p:spPr>
          <a:xfrm>
            <a:off x="1209965" y="1289964"/>
            <a:ext cx="3240300" cy="33495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1E73C56-B78D-0C31-C390-9A790FA63DBF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noProof="0" dirty="0">
                <a:solidFill>
                  <a:srgbClr val="2F3437"/>
                </a:solidFill>
              </a:rPr>
              <a:t>Permeability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F701BD-DCB0-AC9A-FA8A-2857CB756F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ln>
            <a:noFill/>
          </a:ln>
        </p:spPr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1E163AD7-695E-26FA-D9A1-7CAE68EEC13B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A9D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Background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59A230-7427-AABD-6084-45953B28EF7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17</a:t>
            </a:fld>
            <a:endParaRPr lang="en-US" noProof="0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E6B304A1-D808-2D82-4B0C-068C1DF161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32785" y="1839298"/>
            <a:ext cx="3053499" cy="255645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The </a:t>
            </a:r>
            <a:r>
              <a:rPr lang="en-US" noProof="0" dirty="0"/>
              <a:t>Caco-2 assay measures permeation across a monolayer of epithelial cells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E6FB8A-BA66-92B0-32D1-6F3DCD6E8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966" y="2964732"/>
            <a:ext cx="1666688" cy="133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99B7CC1-AF3A-9FD6-4B8C-81CE4B9D5E5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0" y="1443411"/>
            <a:ext cx="3360124" cy="293657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1E0F1-1A21-914E-B4A1-32833111904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VHL-</a:t>
            </a:r>
            <a:r>
              <a:rPr lang="sv-SE" dirty="0" err="1"/>
              <a:t>based</a:t>
            </a:r>
            <a:r>
              <a:rPr lang="sv-SE" dirty="0"/>
              <a:t> </a:t>
            </a:r>
            <a:r>
              <a:rPr lang="sv-SE" dirty="0" err="1"/>
              <a:t>PROTACs</a:t>
            </a:r>
            <a:r>
              <a:rPr lang="sv-SE" dirty="0"/>
              <a:t> in general </a:t>
            </a:r>
            <a:r>
              <a:rPr lang="sv-SE" dirty="0" err="1"/>
              <a:t>showed</a:t>
            </a:r>
            <a:r>
              <a:rPr lang="sv-SE" dirty="0"/>
              <a:t> </a:t>
            </a:r>
            <a:r>
              <a:rPr lang="sv-SE" dirty="0" err="1"/>
              <a:t>lower</a:t>
            </a:r>
            <a:r>
              <a:rPr lang="sv-SE" dirty="0"/>
              <a:t> </a:t>
            </a:r>
            <a:r>
              <a:rPr lang="sv-SE" dirty="0" err="1"/>
              <a:t>permeability</a:t>
            </a:r>
            <a:r>
              <a:rPr lang="sv-SE" dirty="0"/>
              <a:t> </a:t>
            </a:r>
            <a:r>
              <a:rPr lang="sv-SE" dirty="0" err="1"/>
              <a:t>than</a:t>
            </a:r>
            <a:r>
              <a:rPr lang="sv-SE" dirty="0"/>
              <a:t> cereblon-</a:t>
            </a:r>
            <a:r>
              <a:rPr lang="sv-SE" dirty="0" err="1"/>
              <a:t>based</a:t>
            </a:r>
            <a:endParaRPr lang="sv-SE" dirty="0"/>
          </a:p>
          <a:p>
            <a:r>
              <a:rPr lang="sv-SE" dirty="0"/>
              <a:t>The </a:t>
            </a:r>
            <a:r>
              <a:rPr lang="sv-SE" dirty="0" err="1"/>
              <a:t>most</a:t>
            </a:r>
            <a:r>
              <a:rPr lang="sv-SE" dirty="0"/>
              <a:t> </a:t>
            </a:r>
            <a:r>
              <a:rPr lang="sv-SE" dirty="0" err="1"/>
              <a:t>lipophilic</a:t>
            </a:r>
            <a:r>
              <a:rPr lang="sv-SE" dirty="0"/>
              <a:t> </a:t>
            </a:r>
            <a:r>
              <a:rPr lang="sv-SE" dirty="0" err="1"/>
              <a:t>PROTACs</a:t>
            </a:r>
            <a:r>
              <a:rPr lang="sv-SE" dirty="0"/>
              <a:t> </a:t>
            </a:r>
            <a:r>
              <a:rPr lang="sv-SE" dirty="0" err="1"/>
              <a:t>showed</a:t>
            </a:r>
            <a:r>
              <a:rPr lang="sv-SE" dirty="0"/>
              <a:t> </a:t>
            </a:r>
            <a:r>
              <a:rPr lang="sv-SE" dirty="0" err="1"/>
              <a:t>very</a:t>
            </a:r>
            <a:r>
              <a:rPr lang="sv-SE" dirty="0"/>
              <a:t> </a:t>
            </a:r>
            <a:r>
              <a:rPr lang="sv-SE" dirty="0" err="1"/>
              <a:t>low</a:t>
            </a:r>
            <a:r>
              <a:rPr lang="sv-SE" dirty="0"/>
              <a:t> </a:t>
            </a:r>
            <a:r>
              <a:rPr lang="sv-SE" dirty="0" err="1"/>
              <a:t>permeability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92D74-7F62-BE38-D127-706727208CF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18</a:t>
            </a:fld>
            <a:endParaRPr lang="sv-S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B043DA-F310-E67A-1271-C287EF0FA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Most </a:t>
            </a:r>
            <a:r>
              <a:rPr lang="sv-SE" dirty="0" err="1"/>
              <a:t>tested</a:t>
            </a:r>
            <a:r>
              <a:rPr lang="sv-SE" dirty="0"/>
              <a:t> </a:t>
            </a:r>
            <a:r>
              <a:rPr lang="sv-SE" dirty="0" err="1"/>
              <a:t>PROTACs</a:t>
            </a:r>
            <a:r>
              <a:rPr lang="sv-SE" dirty="0"/>
              <a:t> </a:t>
            </a:r>
            <a:r>
              <a:rPr lang="sv-SE" dirty="0" err="1"/>
              <a:t>passively</a:t>
            </a:r>
            <a:r>
              <a:rPr lang="sv-SE" dirty="0"/>
              <a:t> </a:t>
            </a:r>
            <a:r>
              <a:rPr lang="sv-SE" dirty="0" err="1"/>
              <a:t>permeate</a:t>
            </a:r>
            <a:r>
              <a:rPr lang="sv-SE" dirty="0"/>
              <a:t> over </a:t>
            </a:r>
            <a:r>
              <a:rPr lang="sv-SE" dirty="0" err="1"/>
              <a:t>membranes</a:t>
            </a:r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94923-3985-884C-3B7A-1AE8221E5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C92C7D9E-8AB3-30C3-3B49-B1F78AE2127B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F120E9-B393-EA3B-752B-E7C6113CDB54}"/>
              </a:ext>
            </a:extLst>
          </p:cNvPr>
          <p:cNvSpPr txBox="1"/>
          <p:nvPr/>
        </p:nvSpPr>
        <p:spPr bwMode="auto">
          <a:xfrm>
            <a:off x="4869478" y="3181449"/>
            <a:ext cx="3159087" cy="1107996"/>
          </a:xfrm>
          <a:prstGeom prst="rect">
            <a:avLst/>
          </a:prstGeom>
          <a:solidFill>
            <a:srgbClr val="E8B4B8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2F3437"/>
                </a:solidFill>
              </a:rPr>
              <a:t>Can membrane energetics predict passive permeability?</a:t>
            </a:r>
            <a:endParaRPr lang="en-US" sz="2200" noProof="0" dirty="0">
              <a:solidFill>
                <a:srgbClr val="2F3437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CDFEE3-2027-93BA-B4F2-26332E92DA0F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(2026).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60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4C38B-A5BD-AB4B-7255-44E5D0983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99861E-7EC7-8A27-5C0D-7D47DF38E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76160"/>
          </a:xfrm>
        </p:spPr>
        <p:txBody>
          <a:bodyPr/>
          <a:lstStyle/>
          <a:p>
            <a:r>
              <a:rPr lang="en-US" noProof="0" dirty="0"/>
              <a:t>Passive permeability model</a:t>
            </a:r>
            <a:br>
              <a:rPr lang="en-US" noProof="0" dirty="0"/>
            </a:br>
            <a:r>
              <a:rPr lang="en-US" sz="2000" i="1" dirty="0"/>
              <a:t>E</a:t>
            </a:r>
            <a:r>
              <a:rPr lang="en-US" sz="2000" i="1" noProof="0" dirty="0" err="1"/>
              <a:t>ntry</a:t>
            </a:r>
            <a:r>
              <a:rPr lang="en-US" sz="2000" i="1" noProof="0" dirty="0"/>
              <a:t> </a:t>
            </a:r>
            <a:r>
              <a:rPr lang="en-US" sz="2000" i="1" noProof="0" dirty="0">
                <a:sym typeface="Wingdings" panose="05000000000000000000" pitchFamily="2" charset="2"/>
              </a:rPr>
              <a:t> flip-flop across lipid core exit</a:t>
            </a:r>
            <a:endParaRPr lang="en-US" i="1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25E8C-DDAD-A86A-45D4-E94DD7E34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27F94A39-810F-763E-ADC5-79DC775CFD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19</a:t>
            </a:fld>
            <a:endParaRPr lang="en-US" noProof="0" dirty="0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7DFDC2AD-C3B1-08F6-6F2E-72D608521A67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A9D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Background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2240E5-43B6-74BA-D727-69E6EDD2E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898" y="1408340"/>
            <a:ext cx="4560203" cy="323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8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C866E-8AFA-B98F-496A-CC4A387A4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6604D2B-377F-FC85-2CE9-A0BC65C38C68}"/>
              </a:ext>
            </a:extLst>
          </p:cNvPr>
          <p:cNvSpPr/>
          <p:nvPr/>
        </p:nvSpPr>
        <p:spPr>
          <a:xfrm>
            <a:off x="748862" y="3376186"/>
            <a:ext cx="3823137" cy="1056289"/>
          </a:xfrm>
          <a:prstGeom prst="rect">
            <a:avLst/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FBF0376-511D-1DA4-9BD8-A17DE09E22D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0" y="1440000"/>
            <a:ext cx="3983250" cy="3199500"/>
          </a:xfrm>
        </p:spPr>
        <p:txBody>
          <a:bodyPr>
            <a:normAutofit/>
          </a:bodyPr>
          <a:lstStyle/>
          <a:p>
            <a:r>
              <a:rPr lang="en-US" i="1" noProof="0" dirty="0">
                <a:solidFill>
                  <a:srgbClr val="2F3437"/>
                </a:solidFill>
              </a:rPr>
              <a:t>High</a:t>
            </a:r>
            <a:r>
              <a:rPr lang="en-US" noProof="0" dirty="0">
                <a:solidFill>
                  <a:srgbClr val="2F3437"/>
                </a:solidFill>
              </a:rPr>
              <a:t> free energy barrier ↔ </a:t>
            </a:r>
            <a:br>
              <a:rPr lang="en-US" noProof="0" dirty="0">
                <a:solidFill>
                  <a:srgbClr val="2F3437"/>
                </a:solidFill>
              </a:rPr>
            </a:br>
            <a:r>
              <a:rPr lang="en-US" i="1" noProof="0" dirty="0">
                <a:solidFill>
                  <a:srgbClr val="2F3437"/>
                </a:solidFill>
              </a:rPr>
              <a:t>low </a:t>
            </a:r>
            <a:r>
              <a:rPr lang="en-US" noProof="0" dirty="0">
                <a:solidFill>
                  <a:srgbClr val="2F3437"/>
                </a:solidFill>
              </a:rPr>
              <a:t>passive permeability</a:t>
            </a:r>
          </a:p>
          <a:p>
            <a:r>
              <a:rPr lang="en-US" dirty="0">
                <a:solidFill>
                  <a:srgbClr val="2F3437"/>
                </a:solidFill>
              </a:rPr>
              <a:t>Highest barrier = rate limiting step?</a:t>
            </a:r>
          </a:p>
          <a:p>
            <a:endParaRPr lang="en-US" noProof="0" dirty="0">
              <a:solidFill>
                <a:srgbClr val="2F3437"/>
              </a:solidFill>
            </a:endParaRPr>
          </a:p>
          <a:p>
            <a:endParaRPr lang="en-US" noProof="0" dirty="0">
              <a:solidFill>
                <a:srgbClr val="2F3437"/>
              </a:solidFill>
            </a:endParaRPr>
          </a:p>
          <a:p>
            <a:pPr marL="0" indent="0" algn="ctr">
              <a:buNone/>
            </a:pPr>
            <a:r>
              <a:rPr lang="en-US" sz="2200" dirty="0">
                <a:solidFill>
                  <a:srgbClr val="2F3437"/>
                </a:solidFill>
              </a:rPr>
              <a:t>Does passive permeability predict intracellular unbound exposure?</a:t>
            </a:r>
            <a:endParaRPr lang="en-US" sz="2200" noProof="0" dirty="0">
              <a:solidFill>
                <a:srgbClr val="2F3437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3A2315-50ED-A896-5DE6-12A3FB3C6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76160"/>
          </a:xfrm>
        </p:spPr>
        <p:txBody>
          <a:bodyPr/>
          <a:lstStyle/>
          <a:p>
            <a:r>
              <a:rPr lang="en-US" dirty="0"/>
              <a:t>Membrane energetics are linked to passive permeability</a:t>
            </a:r>
            <a:br>
              <a:rPr lang="en-US" noProof="0" dirty="0"/>
            </a:br>
            <a:endParaRPr lang="en-US" i="1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D9B79-5329-C8A0-9025-42D59779B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7E295DC9-ABB1-5520-56BE-CCC11C60C9B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20</a:t>
            </a:fld>
            <a:endParaRPr lang="en-US" noProof="0" dirty="0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753BFFE9-EC69-8FF5-8CFD-757E22589D5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4979214" y="1462485"/>
            <a:ext cx="3103258" cy="3103258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EF43C596-587D-191A-E3EF-82C1C1352E17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5C6AE1-910C-1824-2D9D-4F4A78D3C0C9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(2025).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61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812B0-A17A-54E5-2034-53B0B2830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796201-FA42-7677-21C5-5BEA0614E0C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21</a:t>
            </a:fld>
            <a:endParaRPr lang="sv-S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9FEFDF-C333-AF65-44C5-770861982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Roadmap</a:t>
            </a:r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4085F-BE93-AD5D-32EB-FE3968B33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4CBC16-E5AF-D866-8252-DA3BEF4882A4}"/>
              </a:ext>
            </a:extLst>
          </p:cNvPr>
          <p:cNvSpPr/>
          <p:nvPr/>
        </p:nvSpPr>
        <p:spPr>
          <a:xfrm>
            <a:off x="1469776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>
                <a:solidFill>
                  <a:srgbClr val="2F3437"/>
                </a:solidFill>
              </a:rPr>
              <a:t>Membrane</a:t>
            </a:r>
            <a:r>
              <a:rPr lang="sv-SE" sz="1600" dirty="0">
                <a:solidFill>
                  <a:srgbClr val="2F3437"/>
                </a:solidFill>
              </a:rPr>
              <a:t> </a:t>
            </a:r>
            <a:r>
              <a:rPr lang="sv-SE" sz="1600" dirty="0" err="1">
                <a:solidFill>
                  <a:srgbClr val="2F3437"/>
                </a:solidFill>
              </a:rPr>
              <a:t>interactions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FAE474-EB5C-7FD9-8690-E1D29B0750C6}"/>
              </a:ext>
            </a:extLst>
          </p:cNvPr>
          <p:cNvSpPr/>
          <p:nvPr/>
        </p:nvSpPr>
        <p:spPr>
          <a:xfrm>
            <a:off x="3120078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Passive </a:t>
            </a:r>
            <a:r>
              <a:rPr lang="sv-SE" sz="1600" dirty="0" err="1">
                <a:solidFill>
                  <a:srgbClr val="2F3437"/>
                </a:solidFill>
              </a:rPr>
              <a:t>permeability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687CFF-2581-41C4-E9AA-C5667042AC7C}"/>
              </a:ext>
            </a:extLst>
          </p:cNvPr>
          <p:cNvSpPr/>
          <p:nvPr/>
        </p:nvSpPr>
        <p:spPr>
          <a:xfrm>
            <a:off x="4770380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>
                <a:solidFill>
                  <a:srgbClr val="2F3437"/>
                </a:solidFill>
              </a:rPr>
              <a:t>Intracellular</a:t>
            </a:r>
            <a:r>
              <a:rPr lang="sv-SE" sz="1600" dirty="0">
                <a:solidFill>
                  <a:srgbClr val="2F3437"/>
                </a:solidFill>
              </a:rPr>
              <a:t> exposure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5184C5-93A0-31DD-AE4D-B20B0A5F2CC1}"/>
              </a:ext>
            </a:extLst>
          </p:cNvPr>
          <p:cNvSpPr/>
          <p:nvPr/>
        </p:nvSpPr>
        <p:spPr>
          <a:xfrm>
            <a:off x="6420680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Target </a:t>
            </a:r>
            <a:r>
              <a:rPr lang="sv-SE" sz="1600" dirty="0" err="1">
                <a:solidFill>
                  <a:srgbClr val="2F3437"/>
                </a:solidFill>
              </a:rPr>
              <a:t>engagement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846444C-A5C5-E3DF-77E3-5230B23D83B8}"/>
              </a:ext>
            </a:extLst>
          </p:cNvPr>
          <p:cNvSpPr/>
          <p:nvPr/>
        </p:nvSpPr>
        <p:spPr>
          <a:xfrm>
            <a:off x="5336724" y="3273187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0FE8E5F-2637-7A2A-8FF5-8A5321BAC88D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5406595" y="2773651"/>
            <a:ext cx="0" cy="499536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B401C3B-A306-887C-A839-AAFA4D569037}"/>
              </a:ext>
            </a:extLst>
          </p:cNvPr>
          <p:cNvSpPr txBox="1"/>
          <p:nvPr/>
        </p:nvSpPr>
        <p:spPr bwMode="auto">
          <a:xfrm>
            <a:off x="4949395" y="3455265"/>
            <a:ext cx="914400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 err="1">
                <a:solidFill>
                  <a:schemeClr val="tx1"/>
                </a:solidFill>
                <a:latin typeface="+mj-lt"/>
              </a:rPr>
              <a:t>Kp</a:t>
            </a:r>
            <a:r>
              <a:rPr lang="sv-SE" sz="1600" cap="none" baseline="-25000" dirty="0" err="1">
                <a:solidFill>
                  <a:schemeClr val="tx1"/>
                </a:solidFill>
                <a:latin typeface="+mj-lt"/>
              </a:rPr>
              <a:t>uu</a:t>
            </a:r>
            <a:endParaRPr lang="sv-SE" sz="1600" cap="none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id="{FFFC090F-9359-5EF2-11C9-FDA2B9766AB2}"/>
              </a:ext>
            </a:extLst>
          </p:cNvPr>
          <p:cNvSpPr/>
          <p:nvPr/>
        </p:nvSpPr>
        <p:spPr>
          <a:xfrm rot="16200000">
            <a:off x="4380814" y="1348815"/>
            <a:ext cx="358975" cy="6181048"/>
          </a:xfrm>
          <a:prstGeom prst="leftBrace">
            <a:avLst/>
          </a:prstGeom>
          <a:ln w="12700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4689C03-CFE6-A987-F70A-872738E9909A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2699920" y="2488947"/>
            <a:ext cx="420158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FA9AA6E-916C-DB54-2219-6B710724E092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4350222" y="2488947"/>
            <a:ext cx="420158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B05EC73-C9CF-2F13-D805-7B9ACFD3649F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6000524" y="2488947"/>
            <a:ext cx="420156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Arrow: Down 45">
            <a:extLst>
              <a:ext uri="{FF2B5EF4-FFF2-40B4-BE49-F238E27FC236}">
                <a16:creationId xmlns:a16="http://schemas.microsoft.com/office/drawing/2014/main" id="{60AFAFFC-3675-EE07-DCF2-D09D2B5190B3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B7D7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Roadmap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788968-FCA5-762B-7C66-61485CD58AEB}"/>
              </a:ext>
            </a:extLst>
          </p:cNvPr>
          <p:cNvSpPr/>
          <p:nvPr/>
        </p:nvSpPr>
        <p:spPr>
          <a:xfrm>
            <a:off x="6420680" y="1217756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Target </a:t>
            </a:r>
            <a:r>
              <a:rPr lang="sv-SE" sz="1600" dirty="0" err="1">
                <a:solidFill>
                  <a:srgbClr val="2F3437"/>
                </a:solidFill>
              </a:rPr>
              <a:t>affinity</a:t>
            </a:r>
            <a:endParaRPr lang="sv-SE" sz="1600" dirty="0">
              <a:solidFill>
                <a:srgbClr val="2F3437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D6A7588-A6C3-FF69-B24E-7E316878A2F7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>
            <a:off x="7035752" y="1787163"/>
            <a:ext cx="0" cy="41708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A50FD73-5C8E-B30F-2040-E723ADFF44BF}"/>
              </a:ext>
            </a:extLst>
          </p:cNvPr>
          <p:cNvSpPr/>
          <p:nvPr/>
        </p:nvSpPr>
        <p:spPr>
          <a:xfrm>
            <a:off x="1273000" y="2043728"/>
            <a:ext cx="3269999" cy="914625"/>
          </a:xfrm>
          <a:prstGeom prst="rect">
            <a:avLst/>
          </a:prstGeom>
          <a:solidFill>
            <a:srgbClr val="FAFAF7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677CAC-A18E-5C68-A629-217CF915C19F}"/>
              </a:ext>
            </a:extLst>
          </p:cNvPr>
          <p:cNvSpPr/>
          <p:nvPr/>
        </p:nvSpPr>
        <p:spPr>
          <a:xfrm flipH="1">
            <a:off x="4548552" y="1984423"/>
            <a:ext cx="1679353" cy="2036306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9827D5-BE63-DD03-E732-BDF98E0FF0F2}"/>
              </a:ext>
            </a:extLst>
          </p:cNvPr>
          <p:cNvSpPr/>
          <p:nvPr/>
        </p:nvSpPr>
        <p:spPr>
          <a:xfrm>
            <a:off x="6251990" y="1073407"/>
            <a:ext cx="1554278" cy="1884946"/>
          </a:xfrm>
          <a:prstGeom prst="rect">
            <a:avLst/>
          </a:prstGeom>
          <a:solidFill>
            <a:srgbClr val="FAFAF7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7784DE-1AEE-3E9E-6E78-3E566820C326}"/>
              </a:ext>
            </a:extLst>
          </p:cNvPr>
          <p:cNvSpPr/>
          <p:nvPr/>
        </p:nvSpPr>
        <p:spPr>
          <a:xfrm>
            <a:off x="4000502" y="1115743"/>
            <a:ext cx="2252034" cy="728118"/>
          </a:xfrm>
          <a:prstGeom prst="rect">
            <a:avLst/>
          </a:prstGeom>
          <a:solidFill>
            <a:srgbClr val="FAFAF7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10D9AA-1D91-CE79-DFC2-54B3732A6A5B}"/>
              </a:ext>
            </a:extLst>
          </p:cNvPr>
          <p:cNvSpPr txBox="1"/>
          <p:nvPr/>
        </p:nvSpPr>
        <p:spPr bwMode="auto">
          <a:xfrm>
            <a:off x="4188182" y="1115743"/>
            <a:ext cx="2436826" cy="830997"/>
          </a:xfrm>
          <a:prstGeom prst="rect">
            <a:avLst/>
          </a:prstGeom>
          <a:solidFill>
            <a:srgbClr val="FAFAF7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sv-SE" sz="1600" b="1" dirty="0"/>
              <a:t>Does passive </a:t>
            </a:r>
            <a:r>
              <a:rPr lang="sv-SE" sz="1600" b="1" dirty="0" err="1"/>
              <a:t>permeability</a:t>
            </a:r>
            <a:r>
              <a:rPr lang="sv-SE" sz="1600" b="1" dirty="0"/>
              <a:t> </a:t>
            </a:r>
            <a:r>
              <a:rPr lang="sv-SE" sz="1600" b="1" dirty="0" err="1"/>
              <a:t>determine</a:t>
            </a:r>
            <a:r>
              <a:rPr lang="sv-SE" sz="1600" b="1" dirty="0"/>
              <a:t> </a:t>
            </a:r>
            <a:r>
              <a:rPr lang="sv-SE" sz="1600" b="1" dirty="0" err="1"/>
              <a:t>intracellular</a:t>
            </a:r>
            <a:r>
              <a:rPr lang="sv-SE" sz="1600" b="1" dirty="0"/>
              <a:t> exposure?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8C6CA1-826B-9CDC-3F6F-CBD0548FA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582" y="2844310"/>
            <a:ext cx="2353073" cy="15282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BC0A1B9-7935-A8A9-A485-67D2BF6873C9}"/>
              </a:ext>
            </a:extLst>
          </p:cNvPr>
          <p:cNvSpPr txBox="1"/>
          <p:nvPr/>
        </p:nvSpPr>
        <p:spPr bwMode="auto">
          <a:xfrm>
            <a:off x="2445515" y="4319885"/>
            <a:ext cx="4229571" cy="455628"/>
          </a:xfrm>
          <a:prstGeom prst="rect">
            <a:avLst/>
          </a:prstGeom>
          <a:solidFill>
            <a:srgbClr val="FAFAF7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>
                <a:solidFill>
                  <a:schemeClr val="tx1"/>
                </a:solidFill>
              </a:rPr>
              <a:t>What </a:t>
            </a:r>
            <a:r>
              <a:rPr lang="sv-SE" sz="1600" dirty="0" err="1"/>
              <a:t>determines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cellular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target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engagement</a:t>
            </a:r>
            <a:r>
              <a:rPr lang="sv-SE" sz="1600" cap="none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741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B7AE8-9451-DE0A-16EE-B592EA795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11B3C0-19F0-92CA-85E8-0ADC86E974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000" y="1274906"/>
            <a:ext cx="4372246" cy="1172388"/>
          </a:xfrm>
        </p:spPr>
        <p:txBody>
          <a:bodyPr anchor="t">
            <a:normAutofit fontScale="92500"/>
          </a:bodyPr>
          <a:lstStyle/>
          <a:p>
            <a:r>
              <a:rPr lang="en-US" noProof="0" dirty="0"/>
              <a:t>Total cellular exposure ratio (</a:t>
            </a:r>
            <a:r>
              <a:rPr lang="en-US" noProof="0" dirty="0" err="1"/>
              <a:t>Kp</a:t>
            </a:r>
            <a:r>
              <a:rPr lang="en-US" noProof="0" dirty="0"/>
              <a:t>)</a:t>
            </a:r>
          </a:p>
          <a:p>
            <a:r>
              <a:rPr lang="en-US" noProof="0" dirty="0"/>
              <a:t>Fraction unbound in the cell (</a:t>
            </a:r>
            <a:r>
              <a:rPr lang="en-US" noProof="0" dirty="0" err="1"/>
              <a:t>f</a:t>
            </a:r>
            <a:r>
              <a:rPr lang="en-US" baseline="-25000" noProof="0" dirty="0" err="1"/>
              <a:t>u,cell</a:t>
            </a:r>
            <a:r>
              <a:rPr lang="en-US" noProof="0" dirty="0"/>
              <a:t>)</a:t>
            </a:r>
          </a:p>
          <a:p>
            <a:r>
              <a:rPr lang="en-US" noProof="0" dirty="0"/>
              <a:t>Intracellular unbound exposure ratio (</a:t>
            </a:r>
            <a:r>
              <a:rPr lang="en-US" noProof="0" dirty="0" err="1"/>
              <a:t>Kp</a:t>
            </a:r>
            <a:r>
              <a:rPr lang="en-US" baseline="-25000" noProof="0" dirty="0" err="1"/>
              <a:t>uu</a:t>
            </a:r>
            <a:r>
              <a:rPr lang="en-US" noProof="0" dirty="0"/>
              <a:t>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FB53D1-2B4A-78C6-4177-D6CB5E93C7CA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noProof="0" dirty="0">
                <a:solidFill>
                  <a:srgbClr val="2F3437"/>
                </a:solidFill>
              </a:rPr>
              <a:t>Intracellular exposure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B95652-03BE-DA50-45A4-D34B4ED01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ln>
            <a:noFill/>
          </a:ln>
        </p:spPr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94D6D624-72AC-6439-73B5-48DF809EA736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A9D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Background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BA8F29-1ECD-AC7E-6DDF-04C8B8446319}"/>
              </a:ext>
            </a:extLst>
          </p:cNvPr>
          <p:cNvGrpSpPr/>
          <p:nvPr/>
        </p:nvGrpSpPr>
        <p:grpSpPr>
          <a:xfrm>
            <a:off x="4706276" y="1164448"/>
            <a:ext cx="4159045" cy="1428727"/>
            <a:chOff x="4680155" y="2613351"/>
            <a:chExt cx="4159045" cy="14287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1A00D0A-4FDC-9C7E-2EBF-60D28954D8F9}"/>
                    </a:ext>
                  </a:extLst>
                </p:cNvPr>
                <p:cNvSpPr txBox="1"/>
                <p:nvPr/>
              </p:nvSpPr>
              <p:spPr bwMode="auto">
                <a:xfrm>
                  <a:off x="4680155" y="2613351"/>
                  <a:ext cx="4159045" cy="1428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FAA26D3D-D897-4be2-8F04-BA451C77F1D7}">
                    <ma14:placeholderFlag xmlns="" xmlns:ma14="http://schemas.microsoft.com/office/mac/drawingml/2011/main" val="1"/>
                  </a:ext>
                </a:extLst>
              </p:spPr>
              <p:txBody>
                <a:bodyPr vert="horz" wrap="square" lIns="0" tIns="0" rIns="0" bIns="0" numCol="1" rtlCol="0" anchor="ctr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sSub>
                          <m:sSubPr>
                            <m:ctrlP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𝐾𝑝</m:t>
                            </m:r>
                          </m:e>
                          <m:sub>
                            <m: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𝑢𝑢</m:t>
                            </m:r>
                          </m:sub>
                        </m:sSub>
                        <m:r>
                          <a:rPr lang="en-US" sz="1600" b="0" i="1" cap="none" noProof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600" b="0" i="1" cap="none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cap="none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600" b="0" i="1" cap="none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1600" b="0" i="1" cap="none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600" b="0" i="1" cap="none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𝑖𝑛𝑡𝑟𝑎𝑐𝑒𝑙𝑙𝑢𝑙𝑎𝑟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1600" b="0" i="1" cap="none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cap="none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1600" b="0" i="1" cap="none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1600" b="0" i="1" cap="none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600" b="0" i="1" cap="none" noProof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𝑒𝑥𝑡𝑟𝑎𝑐𝑒𝑙𝑙𝑢𝑙𝑎𝑟</m:t>
                                </m:r>
                              </m:sub>
                            </m:sSub>
                          </m:den>
                        </m:f>
                        <m:r>
                          <a:rPr lang="en-US" sz="1600" i="1" noProof="0" smtClean="0">
                            <a:effectLst/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600" i="1" noProof="0" smtClean="0">
                            <a:effectLst/>
                            <a:latin typeface="Cambria Math" panose="02040503050406030204" pitchFamily="18" charset="0"/>
                          </a:rPr>
                          <m:t>𝐾𝑝</m:t>
                        </m:r>
                        <m:r>
                          <a:rPr lang="en-US" sz="1600" i="1" noProof="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sz="1600" b="0" i="1" noProof="0" smtClean="0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600" b="0" i="1" noProof="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noProof="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1600" b="0" i="1" noProof="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1600" b="0" i="1" noProof="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600" b="0" i="1" noProof="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𝑐𝑒𝑙𝑙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1600" b="0" i="1" noProof="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noProof="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1600" b="0" i="1" noProof="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1600" b="0" i="1" noProof="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600" b="0" i="1" noProof="0" smtClean="0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𝑒𝑥𝑡𝑟𝑎𝑐𝑒𝑙𝑙𝑢𝑙𝑎𝑟</m:t>
                                </m:r>
                              </m:sub>
                            </m:sSub>
                          </m:den>
                        </m:f>
                        <m:r>
                          <a:rPr lang="en-US" sz="1600" i="1" noProof="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en-US" sz="1600" b="0" i="1" cap="none" noProof="0" dirty="0">
                    <a:solidFill>
                      <a:schemeClr val="tx1"/>
                    </a:solidFill>
                    <a:effectLst/>
                    <a:latin typeface="Cambria Math" panose="02040503050406030204" pitchFamily="18" charset="0"/>
                  </a:endParaRPr>
                </a:p>
                <a:p>
                  <a:pPr algn="l">
                    <a:lnSpc>
                      <a:spcPct val="100000"/>
                    </a:lnSpc>
                  </a:pPr>
                  <a:endParaRPr lang="en-US" sz="1600" i="1" cap="none" noProof="0" dirty="0">
                    <a:solidFill>
                      <a:schemeClr val="tx1"/>
                    </a:solidFill>
                    <a:effectLst/>
                    <a:latin typeface="Cambria Math" panose="02040503050406030204" pitchFamily="18" charset="0"/>
                  </a:endParaRPr>
                </a:p>
                <a:p>
                  <a:pPr algn="l"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sSub>
                          <m:sSubPr>
                            <m:ctrlP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𝐾𝑝</m:t>
                            </m:r>
                          </m:e>
                          <m:sub>
                            <m: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𝑢𝑢</m:t>
                            </m:r>
                          </m:sub>
                        </m:sSub>
                        <m:r>
                          <a:rPr lang="en-US" sz="1600" b="0" i="1" cap="none" noProof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en-US" sz="1600" b="0" i="1" cap="none" noProof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𝐾𝑝</m:t>
                        </m:r>
                        <m:r>
                          <a:rPr lang="en-US" sz="1600" b="0" i="1" cap="none" noProof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cap="none" noProof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𝑐𝑒𝑙𝑙</m:t>
                            </m:r>
                          </m:sub>
                        </m:sSub>
                      </m:oMath>
                    </m:oMathPara>
                  </a14:m>
                  <a:endParaRPr lang="en-US" sz="1600" cap="none" noProof="0" dirty="0"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1A00D0A-4FDC-9C7E-2EBF-60D28954D8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680155" y="2613351"/>
                  <a:ext cx="4159045" cy="142872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FAA26D3D-D897-4be2-8F04-BA451C77F1D7}">
                    <ma14:placeholderFlag xmlns="" xmlns:ma14="http://schemas.microsoft.com/office/mac/drawingml/2011/main" xmlns:a14="http://schemas.microsoft.com/office/drawing/2010/main" val="1"/>
                  </a:ext>
                </a:extLst>
              </p:spPr>
              <p:txBody>
                <a:bodyPr/>
                <a:lstStyle/>
                <a:p>
                  <a:r>
                    <a:rPr lang="sv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AF1552E-A6B8-D19A-E5E9-B831A4AAEE85}"/>
                </a:ext>
              </a:extLst>
            </p:cNvPr>
            <p:cNvSpPr/>
            <p:nvPr/>
          </p:nvSpPr>
          <p:spPr>
            <a:xfrm>
              <a:off x="5835534" y="3500284"/>
              <a:ext cx="1825760" cy="427092"/>
            </a:xfrm>
            <a:prstGeom prst="rect">
              <a:avLst/>
            </a:prstGeom>
            <a:noFill/>
            <a:ln>
              <a:solidFill>
                <a:srgbClr val="2F343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827327-56BC-24CA-A3C4-C9D984D056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22</a:t>
            </a:fld>
            <a:endParaRPr lang="en-US" noProof="0" dirty="0"/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6B8C3FB1-523D-FDCE-3536-12AD64DE931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</a:blip>
          <a:srcRect/>
          <a:stretch/>
        </p:blipFill>
        <p:spPr>
          <a:xfrm>
            <a:off x="684000" y="2487255"/>
            <a:ext cx="4629299" cy="2104550"/>
          </a:xfrm>
          <a:prstGeom prst="rect">
            <a:avLst/>
          </a:prstGeom>
        </p:spPr>
      </p:pic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D9A4CD55-D273-628A-0189-5C8551BFEA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031" t="21471" r="37139" b="21711"/>
          <a:stretch>
            <a:fillRect/>
          </a:stretch>
        </p:blipFill>
        <p:spPr>
          <a:xfrm>
            <a:off x="2398229" y="2939111"/>
            <a:ext cx="1195761" cy="1195761"/>
          </a:xfrm>
          <a:prstGeom prst="ellipse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BAF055-AB44-9D36-0FC0-D54B3B60C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1655" y="2739358"/>
            <a:ext cx="2852323" cy="185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44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DF107-3A1E-F751-CB0E-1FCE4222BE0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23</a:t>
            </a:fld>
            <a:endParaRPr lang="sv-S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604647D-F0C5-9B04-DC65-72F37E383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Pomalidomide-based</a:t>
            </a:r>
            <a:r>
              <a:rPr lang="sv-SE" dirty="0"/>
              <a:t> </a:t>
            </a:r>
            <a:r>
              <a:rPr lang="sv-SE" dirty="0" err="1"/>
              <a:t>PROTACs</a:t>
            </a:r>
            <a:r>
              <a:rPr lang="sv-SE" dirty="0"/>
              <a:t> show the </a:t>
            </a:r>
            <a:r>
              <a:rPr lang="sv-SE" dirty="0" err="1"/>
              <a:t>highest</a:t>
            </a:r>
            <a:r>
              <a:rPr lang="sv-SE" dirty="0"/>
              <a:t> </a:t>
            </a:r>
            <a:r>
              <a:rPr lang="sv-SE" dirty="0" err="1"/>
              <a:t>Kp</a:t>
            </a:r>
            <a:r>
              <a:rPr lang="sv-SE" baseline="-25000" dirty="0" err="1"/>
              <a:t>uu</a:t>
            </a:r>
            <a:endParaRPr lang="sv-SE" baseline="-25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AEBB78-BE08-A8EC-23C4-25817A007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DD96107A-6508-6A05-F813-44DCE0D9A74A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9F5F44E-2DFC-18C5-7211-2D1232D3B6A5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09323" y="1369170"/>
            <a:ext cx="2734744" cy="3370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8C60A9-045C-2EA2-509E-B9FA333AF14D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(2026).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E6E6E-16C5-DDD0-7D3F-9B70481D1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A182C-DFB9-C20D-1B90-09ADAC4579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24</a:t>
            </a:fld>
            <a:endParaRPr lang="sv-S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B5EA45A-5891-929E-0BF8-62BB99B1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Passive </a:t>
            </a:r>
            <a:r>
              <a:rPr lang="sv-SE" dirty="0" err="1"/>
              <a:t>permeability</a:t>
            </a:r>
            <a:r>
              <a:rPr lang="sv-SE" dirty="0"/>
              <a:t> translates </a:t>
            </a:r>
            <a:r>
              <a:rPr lang="sv-SE" dirty="0" err="1"/>
              <a:t>poorly</a:t>
            </a:r>
            <a:r>
              <a:rPr lang="sv-SE" dirty="0"/>
              <a:t> </a:t>
            </a:r>
            <a:r>
              <a:rPr lang="sv-SE" dirty="0" err="1"/>
              <a:t>into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intracellular</a:t>
            </a:r>
            <a:r>
              <a:rPr lang="sv-SE" dirty="0"/>
              <a:t> </a:t>
            </a:r>
            <a:r>
              <a:rPr lang="sv-SE" dirty="0" err="1"/>
              <a:t>unbound</a:t>
            </a:r>
            <a:r>
              <a:rPr lang="sv-SE" dirty="0"/>
              <a:t> exposure</a:t>
            </a:r>
            <a:endParaRPr lang="sv-SE" baseline="-25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E2E21-D47C-8795-9106-576D7360E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1B3760ED-9915-1550-8421-8DA13F724FEE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DE08E1A-4725-917A-F874-F7B87F0E2995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66323" y="1597020"/>
            <a:ext cx="2234265" cy="2753557"/>
          </a:xfrm>
          <a:prstGeom prst="rect">
            <a:avLst/>
          </a:prstGeom>
        </p:spPr>
      </p:pic>
      <p:pic>
        <p:nvPicPr>
          <p:cNvPr id="2" name="Content Placeholder 14">
            <a:extLst>
              <a:ext uri="{FF2B5EF4-FFF2-40B4-BE49-F238E27FC236}">
                <a16:creationId xmlns:a16="http://schemas.microsoft.com/office/drawing/2014/main" id="{FA43269D-52FF-4887-CB5B-AAB57CEC3BB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4808220" y="1536030"/>
            <a:ext cx="3528600" cy="29415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A16183-C5C4-D6FB-A767-81F956F8BBF3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(2026).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625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66E4D-682C-EC03-A1C4-9C22EFD6F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EC960585-14BD-1432-294E-438958F8178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5000"/>
          </a:blip>
          <a:srcRect/>
          <a:stretch/>
        </p:blipFill>
        <p:spPr>
          <a:xfrm>
            <a:off x="4808220" y="1536030"/>
            <a:ext cx="3528600" cy="294154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4FF09-E6C3-B810-9299-A8F03455DD9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25</a:t>
            </a:fld>
            <a:endParaRPr lang="sv-S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DFA3FF2-A39C-095D-FAA4-030FFF097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Passive </a:t>
            </a:r>
            <a:r>
              <a:rPr lang="sv-SE" dirty="0" err="1"/>
              <a:t>permeability</a:t>
            </a:r>
            <a:r>
              <a:rPr lang="sv-SE" dirty="0"/>
              <a:t> translates </a:t>
            </a:r>
            <a:r>
              <a:rPr lang="sv-SE" dirty="0" err="1"/>
              <a:t>poorly</a:t>
            </a:r>
            <a:r>
              <a:rPr lang="sv-SE" dirty="0"/>
              <a:t> </a:t>
            </a:r>
            <a:r>
              <a:rPr lang="sv-SE" dirty="0" err="1"/>
              <a:t>into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intracellular</a:t>
            </a:r>
            <a:r>
              <a:rPr lang="sv-SE" dirty="0"/>
              <a:t> </a:t>
            </a:r>
            <a:r>
              <a:rPr lang="sv-SE" dirty="0" err="1"/>
              <a:t>unbound</a:t>
            </a:r>
            <a:r>
              <a:rPr lang="sv-SE" dirty="0"/>
              <a:t> exposure</a:t>
            </a:r>
            <a:endParaRPr lang="sv-SE" baseline="-25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DA449-CDF5-C80F-E40B-EE82D8B8A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C2A4AA1-CA11-9A46-F88E-DDFF54E44A02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DA25F9-6EBA-8EDF-8041-80ADA7E82860}"/>
              </a:ext>
            </a:extLst>
          </p:cNvPr>
          <p:cNvGrpSpPr/>
          <p:nvPr/>
        </p:nvGrpSpPr>
        <p:grpSpPr>
          <a:xfrm>
            <a:off x="926722" y="2128448"/>
            <a:ext cx="3159087" cy="1456011"/>
            <a:chOff x="1629183" y="4393719"/>
            <a:chExt cx="6041082" cy="79063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4E45C1A-7A0A-3AEC-31DD-4F5CA28B0EC0}"/>
                </a:ext>
              </a:extLst>
            </p:cNvPr>
            <p:cNvSpPr/>
            <p:nvPr/>
          </p:nvSpPr>
          <p:spPr>
            <a:xfrm>
              <a:off x="1717923" y="4398858"/>
              <a:ext cx="5852159" cy="785500"/>
            </a:xfrm>
            <a:prstGeom prst="rect">
              <a:avLst/>
            </a:prstGeom>
            <a:solidFill>
              <a:srgbClr val="E8B4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DE331A7-B98B-E340-9FFE-5A201B0A98C1}"/>
                </a:ext>
              </a:extLst>
            </p:cNvPr>
            <p:cNvSpPr txBox="1"/>
            <p:nvPr/>
          </p:nvSpPr>
          <p:spPr bwMode="auto">
            <a:xfrm>
              <a:off x="1629183" y="4393719"/>
              <a:ext cx="6041082" cy="785501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2200" dirty="0">
                  <a:solidFill>
                    <a:srgbClr val="2F3437"/>
                  </a:solidFill>
                </a:rPr>
                <a:t>Which of </a:t>
              </a:r>
              <a:r>
                <a:rPr lang="en-US" sz="2200" dirty="0" err="1">
                  <a:solidFill>
                    <a:srgbClr val="2F3437"/>
                  </a:solidFill>
                </a:rPr>
                <a:t>Kp</a:t>
              </a:r>
              <a:r>
                <a:rPr lang="en-US" sz="2200" baseline="-25000" dirty="0" err="1">
                  <a:solidFill>
                    <a:srgbClr val="2F3437"/>
                  </a:solidFill>
                </a:rPr>
                <a:t>uu</a:t>
              </a:r>
              <a:r>
                <a:rPr lang="en-US" sz="2200" dirty="0">
                  <a:solidFill>
                    <a:srgbClr val="2F3437"/>
                  </a:solidFill>
                </a:rPr>
                <a:t> and passive permeability better explains target engagement?</a:t>
              </a:r>
              <a:endParaRPr lang="en-US" sz="2200" noProof="0" dirty="0">
                <a:solidFill>
                  <a:srgbClr val="2F3437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2F12920-54A3-A719-F987-3A6AF8E1AC1A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(2026).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04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191C1-8EFF-528E-B882-8F7558872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9BE9AA-986B-D6EB-4AC1-BCDF0DD9116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26</a:t>
            </a:fld>
            <a:endParaRPr lang="sv-S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C36A0ED-898C-24BE-C4BB-A1FCC5103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Roadmap</a:t>
            </a:r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5B019-6EFE-4EAB-4E27-33947CD0E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BE2EB-7CC7-9EFF-62D1-9BB2B9926D23}"/>
              </a:ext>
            </a:extLst>
          </p:cNvPr>
          <p:cNvSpPr/>
          <p:nvPr/>
        </p:nvSpPr>
        <p:spPr>
          <a:xfrm>
            <a:off x="1469776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>
                <a:solidFill>
                  <a:srgbClr val="2F3437"/>
                </a:solidFill>
              </a:rPr>
              <a:t>Membrane</a:t>
            </a:r>
            <a:r>
              <a:rPr lang="sv-SE" sz="1600" dirty="0">
                <a:solidFill>
                  <a:srgbClr val="2F3437"/>
                </a:solidFill>
              </a:rPr>
              <a:t> </a:t>
            </a:r>
            <a:r>
              <a:rPr lang="sv-SE" sz="1600" dirty="0" err="1">
                <a:solidFill>
                  <a:srgbClr val="2F3437"/>
                </a:solidFill>
              </a:rPr>
              <a:t>interactions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30373-8F4F-78EB-2458-D61BF7963526}"/>
              </a:ext>
            </a:extLst>
          </p:cNvPr>
          <p:cNvSpPr/>
          <p:nvPr/>
        </p:nvSpPr>
        <p:spPr>
          <a:xfrm>
            <a:off x="3120078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Passive </a:t>
            </a:r>
            <a:r>
              <a:rPr lang="sv-SE" sz="1600" dirty="0" err="1">
                <a:solidFill>
                  <a:srgbClr val="2F3437"/>
                </a:solidFill>
              </a:rPr>
              <a:t>permeability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FED288-37AD-2D42-A514-C92C0116FA2D}"/>
              </a:ext>
            </a:extLst>
          </p:cNvPr>
          <p:cNvSpPr/>
          <p:nvPr/>
        </p:nvSpPr>
        <p:spPr>
          <a:xfrm>
            <a:off x="4770380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err="1">
                <a:solidFill>
                  <a:srgbClr val="2F3437"/>
                </a:solidFill>
              </a:rPr>
              <a:t>Intracellular</a:t>
            </a:r>
            <a:r>
              <a:rPr lang="sv-SE" sz="1600" dirty="0">
                <a:solidFill>
                  <a:srgbClr val="2F3437"/>
                </a:solidFill>
              </a:rPr>
              <a:t> exposure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C4B9B1-0D11-C1BB-EC71-0D0605ECDE07}"/>
              </a:ext>
            </a:extLst>
          </p:cNvPr>
          <p:cNvSpPr/>
          <p:nvPr/>
        </p:nvSpPr>
        <p:spPr>
          <a:xfrm>
            <a:off x="6420680" y="2204243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Target </a:t>
            </a:r>
            <a:r>
              <a:rPr lang="sv-SE" sz="1600" dirty="0" err="1">
                <a:solidFill>
                  <a:srgbClr val="2F3437"/>
                </a:solidFill>
              </a:rPr>
              <a:t>engagement</a:t>
            </a:r>
            <a:endParaRPr lang="sv-SE" sz="1600" dirty="0">
              <a:solidFill>
                <a:srgbClr val="2F3437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05B6074-86BF-4110-BFF4-C77914DC96E1}"/>
              </a:ext>
            </a:extLst>
          </p:cNvPr>
          <p:cNvSpPr/>
          <p:nvPr/>
        </p:nvSpPr>
        <p:spPr>
          <a:xfrm>
            <a:off x="5336724" y="3273187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1B4B935-786C-3DBE-E8E7-47E172C407C3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5406595" y="2773651"/>
            <a:ext cx="0" cy="499536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FF68D99-A090-7AB4-9F1D-5A87B3DF2F87}"/>
              </a:ext>
            </a:extLst>
          </p:cNvPr>
          <p:cNvSpPr txBox="1"/>
          <p:nvPr/>
        </p:nvSpPr>
        <p:spPr bwMode="auto">
          <a:xfrm>
            <a:off x="4949395" y="3455265"/>
            <a:ext cx="914400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 err="1">
                <a:solidFill>
                  <a:schemeClr val="tx1"/>
                </a:solidFill>
                <a:latin typeface="+mj-lt"/>
              </a:rPr>
              <a:t>Kp</a:t>
            </a:r>
            <a:r>
              <a:rPr lang="sv-SE" sz="1600" cap="none" baseline="-25000" dirty="0" err="1">
                <a:solidFill>
                  <a:schemeClr val="tx1"/>
                </a:solidFill>
                <a:latin typeface="+mj-lt"/>
              </a:rPr>
              <a:t>uu</a:t>
            </a:r>
            <a:endParaRPr lang="sv-SE" sz="1600" cap="none" baseline="-25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5751689-12F4-D359-6927-8A05C3D83EC3}"/>
              </a:ext>
            </a:extLst>
          </p:cNvPr>
          <p:cNvSpPr/>
          <p:nvPr/>
        </p:nvSpPr>
        <p:spPr>
          <a:xfrm>
            <a:off x="6994073" y="3273187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0ABED59-97D6-A74F-EFCF-F97D250ABC4F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7063944" y="2773651"/>
            <a:ext cx="0" cy="499536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7587A9C0-A881-BA0F-7FB2-440E163072E9}"/>
              </a:ext>
            </a:extLst>
          </p:cNvPr>
          <p:cNvSpPr txBox="1"/>
          <p:nvPr/>
        </p:nvSpPr>
        <p:spPr bwMode="auto">
          <a:xfrm>
            <a:off x="6606744" y="3455265"/>
            <a:ext cx="914400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dirty="0" err="1">
                <a:latin typeface="+mj-lt"/>
              </a:rPr>
              <a:t>NanoBRET</a:t>
            </a:r>
            <a:r>
              <a:rPr lang="sv-SE" sz="1600" dirty="0">
                <a:latin typeface="+mj-lt"/>
              </a:rPr>
              <a:t> IC</a:t>
            </a:r>
            <a:r>
              <a:rPr lang="sv-SE" sz="1600" baseline="-25000" dirty="0">
                <a:latin typeface="+mj-lt"/>
              </a:rPr>
              <a:t>50</a:t>
            </a:r>
          </a:p>
          <a:p>
            <a:pPr algn="ctr">
              <a:lnSpc>
                <a:spcPct val="100000"/>
              </a:lnSpc>
            </a:pPr>
            <a:r>
              <a:rPr lang="sv-SE" sz="1600" i="1" cap="none" dirty="0">
                <a:solidFill>
                  <a:schemeClr val="tx1"/>
                </a:solidFill>
                <a:latin typeface="+mj-lt"/>
              </a:rPr>
              <a:t>live cells</a:t>
            </a:r>
          </a:p>
        </p:txBody>
      </p:sp>
      <p:sp>
        <p:nvSpPr>
          <p:cNvPr id="35" name="Left Brace 34">
            <a:extLst>
              <a:ext uri="{FF2B5EF4-FFF2-40B4-BE49-F238E27FC236}">
                <a16:creationId xmlns:a16="http://schemas.microsoft.com/office/drawing/2014/main" id="{0294DDCD-BAA4-4600-A645-CFF757DE5228}"/>
              </a:ext>
            </a:extLst>
          </p:cNvPr>
          <p:cNvSpPr/>
          <p:nvPr/>
        </p:nvSpPr>
        <p:spPr>
          <a:xfrm rot="16200000">
            <a:off x="4380814" y="1348815"/>
            <a:ext cx="358975" cy="6181048"/>
          </a:xfrm>
          <a:prstGeom prst="leftBrace">
            <a:avLst/>
          </a:prstGeom>
          <a:ln w="12700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7B7B0DD-046E-0676-40FE-F9040AF97BFE}"/>
              </a:ext>
            </a:extLst>
          </p:cNvPr>
          <p:cNvSpPr txBox="1"/>
          <p:nvPr/>
        </p:nvSpPr>
        <p:spPr bwMode="auto">
          <a:xfrm>
            <a:off x="2445515" y="4319885"/>
            <a:ext cx="4229571" cy="455628"/>
          </a:xfrm>
          <a:prstGeom prst="rect">
            <a:avLst/>
          </a:prstGeom>
          <a:solidFill>
            <a:srgbClr val="FAFAF7"/>
          </a:solidFill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>
                <a:solidFill>
                  <a:schemeClr val="tx1"/>
                </a:solidFill>
              </a:rPr>
              <a:t>What </a:t>
            </a:r>
            <a:r>
              <a:rPr lang="sv-SE" sz="1600" dirty="0" err="1"/>
              <a:t>determines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cellular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target</a:t>
            </a:r>
            <a:r>
              <a:rPr lang="sv-SE" sz="1600" cap="none" dirty="0">
                <a:solidFill>
                  <a:schemeClr val="tx1"/>
                </a:solidFill>
              </a:rPr>
              <a:t> </a:t>
            </a:r>
            <a:r>
              <a:rPr lang="sv-SE" sz="1600" cap="none" dirty="0" err="1">
                <a:solidFill>
                  <a:schemeClr val="tx1"/>
                </a:solidFill>
              </a:rPr>
              <a:t>engagement</a:t>
            </a:r>
            <a:r>
              <a:rPr lang="sv-SE" sz="1600" cap="none" dirty="0">
                <a:solidFill>
                  <a:schemeClr val="tx1"/>
                </a:solidFill>
              </a:rPr>
              <a:t>?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4872AE6-2CD8-2AB3-5781-15866BFDDE85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2699920" y="2488947"/>
            <a:ext cx="420158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53339F5-C017-0EE0-8B35-3E74E197E8BF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>
            <a:off x="4350222" y="2488947"/>
            <a:ext cx="420158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28CB268-D449-7C69-B416-A49C70864253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>
            <a:off x="6000524" y="2488947"/>
            <a:ext cx="420156" cy="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Arrow: Down 45">
            <a:extLst>
              <a:ext uri="{FF2B5EF4-FFF2-40B4-BE49-F238E27FC236}">
                <a16:creationId xmlns:a16="http://schemas.microsoft.com/office/drawing/2014/main" id="{492C5E20-3A66-C143-65F9-94B07E632E58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B7D7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Roadmap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BF56DD-43F1-B55A-2F42-1323E04EEECD}"/>
              </a:ext>
            </a:extLst>
          </p:cNvPr>
          <p:cNvSpPr/>
          <p:nvPr/>
        </p:nvSpPr>
        <p:spPr>
          <a:xfrm>
            <a:off x="6420680" y="1217756"/>
            <a:ext cx="1230144" cy="569407"/>
          </a:xfrm>
          <a:prstGeom prst="rect">
            <a:avLst/>
          </a:prstGeom>
          <a:solidFill>
            <a:srgbClr val="D4E7CF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srgbClr val="2F3437"/>
                </a:solidFill>
              </a:rPr>
              <a:t>Target </a:t>
            </a:r>
            <a:r>
              <a:rPr lang="sv-SE" sz="1600" dirty="0" err="1">
                <a:solidFill>
                  <a:srgbClr val="2F3437"/>
                </a:solidFill>
              </a:rPr>
              <a:t>affinity</a:t>
            </a:r>
            <a:endParaRPr lang="sv-SE" sz="1600" dirty="0">
              <a:solidFill>
                <a:srgbClr val="2F3437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F74F490-4E5B-ECDE-041A-63E67CA7A948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>
            <a:off x="7035752" y="1787163"/>
            <a:ext cx="0" cy="417080"/>
          </a:xfrm>
          <a:prstGeom prst="straightConnector1">
            <a:avLst/>
          </a:prstGeom>
          <a:ln w="9525">
            <a:solidFill>
              <a:srgbClr val="2F3437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F75AC48C-6882-749F-CBFA-04812E76807E}"/>
              </a:ext>
            </a:extLst>
          </p:cNvPr>
          <p:cNvSpPr/>
          <p:nvPr/>
        </p:nvSpPr>
        <p:spPr>
          <a:xfrm>
            <a:off x="5793924" y="1432588"/>
            <a:ext cx="139742" cy="139742"/>
          </a:xfrm>
          <a:prstGeom prst="ellipse">
            <a:avLst/>
          </a:prstGeom>
          <a:solidFill>
            <a:srgbClr val="7FB870"/>
          </a:solidFill>
          <a:ln>
            <a:solidFill>
              <a:srgbClr val="2F34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F9027D-D745-14AF-5A3D-DCA4FD660586}"/>
              </a:ext>
            </a:extLst>
          </p:cNvPr>
          <p:cNvCxnSpPr>
            <a:cxnSpLocks/>
            <a:stCxn id="3" idx="1"/>
            <a:endCxn id="9" idx="6"/>
          </p:cNvCxnSpPr>
          <p:nvPr/>
        </p:nvCxnSpPr>
        <p:spPr>
          <a:xfrm flipH="1" flipV="1">
            <a:off x="5933666" y="1502459"/>
            <a:ext cx="487014" cy="1"/>
          </a:xfrm>
          <a:prstGeom prst="line">
            <a:avLst/>
          </a:prstGeom>
          <a:ln w="9525">
            <a:solidFill>
              <a:srgbClr val="2F34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62914C3-EB55-9E22-E8A7-C0550E8FF1F5}"/>
              </a:ext>
            </a:extLst>
          </p:cNvPr>
          <p:cNvSpPr txBox="1"/>
          <p:nvPr/>
        </p:nvSpPr>
        <p:spPr bwMode="auto">
          <a:xfrm>
            <a:off x="4473776" y="1280160"/>
            <a:ext cx="914400" cy="56940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600" cap="none" dirty="0" err="1">
                <a:solidFill>
                  <a:srgbClr val="2F3437"/>
                </a:solidFill>
                <a:latin typeface="+mj-lt"/>
              </a:rPr>
              <a:t>NanoBRET</a:t>
            </a:r>
            <a:r>
              <a:rPr lang="sv-SE" sz="1600" cap="none" dirty="0">
                <a:solidFill>
                  <a:srgbClr val="2F3437"/>
                </a:solidFill>
                <a:latin typeface="+mj-lt"/>
              </a:rPr>
              <a:t> IC</a:t>
            </a:r>
            <a:r>
              <a:rPr lang="sv-SE" sz="1600" cap="none" baseline="-25000" dirty="0">
                <a:solidFill>
                  <a:srgbClr val="2F3437"/>
                </a:solidFill>
                <a:latin typeface="+mj-lt"/>
              </a:rPr>
              <a:t>50</a:t>
            </a:r>
          </a:p>
          <a:p>
            <a:pPr algn="ctr">
              <a:lnSpc>
                <a:spcPct val="100000"/>
              </a:lnSpc>
            </a:pPr>
            <a:r>
              <a:rPr lang="sv-SE" sz="1600" i="1" dirty="0" err="1">
                <a:solidFill>
                  <a:srgbClr val="2F3437"/>
                </a:solidFill>
                <a:latin typeface="+mj-lt"/>
              </a:rPr>
              <a:t>permeabilized</a:t>
            </a:r>
            <a:r>
              <a:rPr lang="sv-SE" sz="1600" i="1" dirty="0">
                <a:solidFill>
                  <a:srgbClr val="2F3437"/>
                </a:solidFill>
                <a:latin typeface="+mj-lt"/>
              </a:rPr>
              <a:t> cells</a:t>
            </a:r>
            <a:endParaRPr lang="sv-SE" sz="1600" i="1" cap="none" dirty="0">
              <a:solidFill>
                <a:srgbClr val="2F3437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1E8B98-2483-9F40-0D7E-CC97951D2F60}"/>
              </a:ext>
            </a:extLst>
          </p:cNvPr>
          <p:cNvSpPr/>
          <p:nvPr/>
        </p:nvSpPr>
        <p:spPr>
          <a:xfrm>
            <a:off x="1273000" y="2043728"/>
            <a:ext cx="3485310" cy="887731"/>
          </a:xfrm>
          <a:prstGeom prst="rect">
            <a:avLst/>
          </a:prstGeom>
          <a:solidFill>
            <a:srgbClr val="FAFAF7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6C1ADC-024A-8DBC-3F2C-C5D26DD186B6}"/>
              </a:ext>
            </a:extLst>
          </p:cNvPr>
          <p:cNvSpPr/>
          <p:nvPr/>
        </p:nvSpPr>
        <p:spPr>
          <a:xfrm flipH="1">
            <a:off x="4055531" y="1115743"/>
            <a:ext cx="3759192" cy="2908929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082DC118-0B12-0ACB-37C9-ED3B3B5B0E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291" b="4291"/>
          <a:stretch/>
        </p:blipFill>
        <p:spPr>
          <a:xfrm>
            <a:off x="1075404" y="3046670"/>
            <a:ext cx="2785299" cy="95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2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65279-7F0F-AFF1-8B79-DE7D79263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C91B97F-B759-471C-4B2E-FDC2C4767D1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0666" y="3172401"/>
            <a:ext cx="7831350" cy="1703605"/>
          </a:xfrm>
        </p:spPr>
        <p:txBody>
          <a:bodyPr>
            <a:normAutofit/>
          </a:bodyPr>
          <a:lstStyle/>
          <a:p>
            <a:r>
              <a:rPr lang="en-US" noProof="0" dirty="0" err="1"/>
              <a:t>NanoBRET</a:t>
            </a:r>
            <a:r>
              <a:rPr lang="en-US" noProof="0" dirty="0"/>
              <a:t> target engagement assay (E3 ligase)</a:t>
            </a:r>
          </a:p>
          <a:p>
            <a:pPr lvl="1"/>
            <a:r>
              <a:rPr lang="en-US" noProof="0" dirty="0"/>
              <a:t>Competition binding assay (PROTAC vs fluorescent tracer)</a:t>
            </a:r>
          </a:p>
          <a:p>
            <a:pPr lvl="1"/>
            <a:r>
              <a:rPr lang="en-US" noProof="0" dirty="0"/>
              <a:t>Dose-response </a:t>
            </a:r>
            <a:r>
              <a:rPr lang="en-US" noProof="0" dirty="0">
                <a:sym typeface="Wingdings" panose="05000000000000000000" pitchFamily="2" charset="2"/>
              </a:rPr>
              <a:t> IC</a:t>
            </a:r>
            <a:r>
              <a:rPr lang="en-US" baseline="-25000" noProof="0" dirty="0">
                <a:sym typeface="Wingdings" panose="05000000000000000000" pitchFamily="2" charset="2"/>
              </a:rPr>
              <a:t>50</a:t>
            </a:r>
            <a:r>
              <a:rPr lang="en-US" noProof="0" dirty="0">
                <a:sym typeface="Wingdings" panose="05000000000000000000" pitchFamily="2" charset="2"/>
              </a:rPr>
              <a:t> values </a:t>
            </a:r>
            <a:endParaRPr lang="en-US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3E09F7-14E4-535E-2880-1842CF9D7E0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err="1">
                <a:solidFill>
                  <a:srgbClr val="2F3437"/>
                </a:solidFill>
              </a:rPr>
              <a:t>NanoBRET</a:t>
            </a:r>
            <a:r>
              <a:rPr lang="en-US" dirty="0">
                <a:solidFill>
                  <a:srgbClr val="2F3437"/>
                </a:solidFill>
              </a:rPr>
              <a:t> t</a:t>
            </a:r>
            <a:r>
              <a:rPr lang="en-US" noProof="0" dirty="0" err="1">
                <a:solidFill>
                  <a:srgbClr val="2F3437"/>
                </a:solidFill>
              </a:rPr>
              <a:t>arget</a:t>
            </a:r>
            <a:r>
              <a:rPr lang="en-US" noProof="0" dirty="0">
                <a:solidFill>
                  <a:srgbClr val="2F3437"/>
                </a:solidFill>
              </a:rPr>
              <a:t> engagement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43CB-1802-B177-C97A-FCE331D04A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ln>
            <a:noFill/>
          </a:ln>
        </p:spPr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4B3CA5CD-BE5B-64A4-653C-985676DEA7ED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A9D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Background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BDFC39-BB66-0B5F-DBE4-278FAB591C4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27</a:t>
            </a:fld>
            <a:endParaRPr lang="en-US" noProof="0" dirty="0"/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C66BB742-613F-BE9A-140D-D6F5986982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291" b="4291"/>
          <a:stretch/>
        </p:blipFill>
        <p:spPr>
          <a:xfrm>
            <a:off x="771992" y="1146747"/>
            <a:ext cx="5696264" cy="195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1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3B006-A9DE-807D-5C97-5F419CAAA54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28</a:t>
            </a:fld>
            <a:endParaRPr lang="sv-SE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2B3CC82-7F38-2D67-F76C-9085A4D3D7E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4133" y="1135879"/>
            <a:ext cx="4175867" cy="371013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A20AD9F-5B3D-7B05-D447-FA694DC48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Pomalidomide-based</a:t>
            </a:r>
            <a:r>
              <a:rPr lang="sv-SE" dirty="0"/>
              <a:t> </a:t>
            </a:r>
            <a:r>
              <a:rPr lang="sv-SE" dirty="0" err="1"/>
              <a:t>PROTACs</a:t>
            </a:r>
            <a:r>
              <a:rPr lang="sv-SE" dirty="0"/>
              <a:t> show </a:t>
            </a:r>
            <a:r>
              <a:rPr lang="sv-SE" dirty="0" err="1"/>
              <a:t>strongest</a:t>
            </a:r>
            <a:r>
              <a:rPr lang="sv-SE" dirty="0"/>
              <a:t> </a:t>
            </a:r>
            <a:r>
              <a:rPr lang="sv-SE" dirty="0" err="1"/>
              <a:t>target</a:t>
            </a:r>
            <a:r>
              <a:rPr lang="sv-SE" dirty="0"/>
              <a:t> </a:t>
            </a:r>
            <a:r>
              <a:rPr lang="sv-SE" dirty="0" err="1"/>
              <a:t>engagement</a:t>
            </a:r>
            <a:r>
              <a:rPr lang="sv-SE" dirty="0"/>
              <a:t> in general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9260ED-7BC9-A137-3537-648CF65D0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797B338-DE95-6DF7-39FF-F5487C28455D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F4A9882-FF7F-C4FB-1E6E-A8C0667D77B5}"/>
              </a:ext>
            </a:extLst>
          </p:cNvPr>
          <p:cNvSpPr txBox="1">
            <a:spLocks/>
          </p:cNvSpPr>
          <p:nvPr/>
        </p:nvSpPr>
        <p:spPr>
          <a:xfrm>
            <a:off x="683999" y="1761066"/>
            <a:ext cx="3544784" cy="261892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432000" indent="-21600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648000" indent="-21600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864000" indent="-21600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080000" indent="-2160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VHL-based PROTACs were the weakest competitors overall</a:t>
            </a:r>
          </a:p>
          <a:p>
            <a:pPr lvl="1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7648A3-1F0C-201C-D972-892E8021AA0D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(2026).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60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B3E73-AECA-E217-8E3A-984ED6DA3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54BC2-07ED-66A1-0BB9-7DE051D0D0C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29</a:t>
            </a:fld>
            <a:endParaRPr lang="sv-S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921230-9604-5855-4759-9B6EBA633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Intracellular</a:t>
            </a:r>
            <a:r>
              <a:rPr lang="sv-SE" dirty="0"/>
              <a:t> exposure </a:t>
            </a:r>
            <a:r>
              <a:rPr lang="sv-SE" dirty="0" err="1"/>
              <a:t>predicts</a:t>
            </a:r>
            <a:r>
              <a:rPr lang="sv-SE" dirty="0"/>
              <a:t> </a:t>
            </a:r>
            <a:r>
              <a:rPr lang="sv-SE" dirty="0" err="1"/>
              <a:t>cellular</a:t>
            </a:r>
            <a:r>
              <a:rPr lang="sv-SE" dirty="0"/>
              <a:t> </a:t>
            </a:r>
            <a:r>
              <a:rPr lang="sv-SE" dirty="0" err="1"/>
              <a:t>target</a:t>
            </a:r>
            <a:r>
              <a:rPr lang="sv-SE" dirty="0"/>
              <a:t> </a:t>
            </a:r>
            <a:r>
              <a:rPr lang="sv-SE" dirty="0" err="1"/>
              <a:t>engagement</a:t>
            </a:r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85DFD-2DD4-CEE5-F65F-0C343B40D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6BABC06A-8E35-D659-F1FB-A577715BA1B8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0F7E2C74-A03B-8025-3DBE-3222EA0917F6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000"/>
          <a:stretch>
            <a:fillRect/>
          </a:stretch>
        </p:blipFill>
        <p:spPr>
          <a:xfrm>
            <a:off x="1188190" y="1576128"/>
            <a:ext cx="3224974" cy="2797156"/>
          </a:xfrm>
          <a:prstGeom prst="rect">
            <a:avLst/>
          </a:prstGeom>
        </p:spPr>
      </p:pic>
      <p:pic>
        <p:nvPicPr>
          <p:cNvPr id="2" name="Content Placeholder 24">
            <a:extLst>
              <a:ext uri="{FF2B5EF4-FFF2-40B4-BE49-F238E27FC236}">
                <a16:creationId xmlns:a16="http://schemas.microsoft.com/office/drawing/2014/main" id="{20B29368-24C5-2F6E-31D3-62B37A9727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0000"/>
          <a:stretch>
            <a:fillRect/>
          </a:stretch>
        </p:blipFill>
        <p:spPr>
          <a:xfrm>
            <a:off x="4730838" y="1576128"/>
            <a:ext cx="3224973" cy="27971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63EFC3-D578-330E-49C5-2FA036D5BD93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(2026).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1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6DC78-393A-B52A-6EFF-6EE6A0B87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C2251-DC3D-C57D-A484-14C91C50C2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30</a:t>
            </a:fld>
            <a:endParaRPr lang="sv-S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60628DE-C629-5CF9-0983-D4DFC85B1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Intracellular</a:t>
            </a:r>
            <a:r>
              <a:rPr lang="sv-SE" dirty="0"/>
              <a:t> exposure </a:t>
            </a:r>
            <a:r>
              <a:rPr lang="sv-SE" dirty="0" err="1"/>
              <a:t>predicts</a:t>
            </a:r>
            <a:r>
              <a:rPr lang="sv-SE" dirty="0"/>
              <a:t> </a:t>
            </a:r>
            <a:r>
              <a:rPr lang="sv-SE" dirty="0" err="1"/>
              <a:t>cellular</a:t>
            </a:r>
            <a:r>
              <a:rPr lang="sv-SE" dirty="0"/>
              <a:t> </a:t>
            </a:r>
            <a:r>
              <a:rPr lang="sv-SE" dirty="0" err="1"/>
              <a:t>target</a:t>
            </a:r>
            <a:r>
              <a:rPr lang="sv-SE" dirty="0"/>
              <a:t> </a:t>
            </a:r>
            <a:r>
              <a:rPr lang="sv-SE" dirty="0" err="1"/>
              <a:t>engagement</a:t>
            </a:r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AA2C1-C8C9-5495-95CF-91C7128FE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FA6910CC-B734-9D18-CCEE-C487A278D999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3B9F579-6BA6-19F6-3B51-C1DFA9C311E4}"/>
              </a:ext>
            </a:extLst>
          </p:cNvPr>
          <p:cNvGrpSpPr/>
          <p:nvPr/>
        </p:nvGrpSpPr>
        <p:grpSpPr>
          <a:xfrm>
            <a:off x="2069638" y="3006165"/>
            <a:ext cx="5004724" cy="1107997"/>
            <a:chOff x="1629183" y="4393721"/>
            <a:chExt cx="6041082" cy="66522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9089613-88C1-EDCD-8AE0-1473AE37C989}"/>
                </a:ext>
              </a:extLst>
            </p:cNvPr>
            <p:cNvSpPr/>
            <p:nvPr/>
          </p:nvSpPr>
          <p:spPr>
            <a:xfrm>
              <a:off x="1667688" y="4398858"/>
              <a:ext cx="5964619" cy="660085"/>
            </a:xfrm>
            <a:prstGeom prst="rect">
              <a:avLst/>
            </a:prstGeom>
            <a:solidFill>
              <a:srgbClr val="E8B4B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F18A44B-90E7-A80D-6019-F556DC282E32}"/>
                </a:ext>
              </a:extLst>
            </p:cNvPr>
            <p:cNvSpPr txBox="1"/>
            <p:nvPr/>
          </p:nvSpPr>
          <p:spPr bwMode="auto">
            <a:xfrm>
              <a:off x="1629183" y="4393721"/>
              <a:ext cx="6041082" cy="665222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2200" noProof="0" dirty="0">
                  <a:solidFill>
                    <a:srgbClr val="2F3437"/>
                  </a:solidFill>
                </a:rPr>
                <a:t>If we correct cellular potency for intracellular exposure, can we recover intrinsic binding affinity?</a:t>
              </a:r>
            </a:p>
          </p:txBody>
        </p:sp>
      </p:grp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370779E-E930-484F-856D-6D0D52450291}"/>
              </a:ext>
            </a:extLst>
          </p:cNvPr>
          <p:cNvSpPr txBox="1">
            <a:spLocks/>
          </p:cNvSpPr>
          <p:nvPr/>
        </p:nvSpPr>
        <p:spPr>
          <a:xfrm>
            <a:off x="683999" y="1761066"/>
            <a:ext cx="5079491" cy="261892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432000" indent="-21600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648000" indent="-21600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864000" indent="-21600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080000" indent="-2160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2F3437"/>
                </a:solidFill>
              </a:rPr>
              <a:t>Cellular target engagement reflects </a:t>
            </a:r>
            <a:r>
              <a:rPr lang="en-US" i="1" dirty="0">
                <a:solidFill>
                  <a:srgbClr val="2F3437"/>
                </a:solidFill>
              </a:rPr>
              <a:t>at least </a:t>
            </a:r>
          </a:p>
          <a:p>
            <a:pPr lvl="1"/>
            <a:r>
              <a:rPr lang="en-US" dirty="0">
                <a:solidFill>
                  <a:srgbClr val="2F3437"/>
                </a:solidFill>
              </a:rPr>
              <a:t>How much compound that reaches the target</a:t>
            </a:r>
          </a:p>
          <a:p>
            <a:pPr lvl="1"/>
            <a:r>
              <a:rPr lang="en-US" dirty="0">
                <a:solidFill>
                  <a:srgbClr val="2F3437"/>
                </a:solidFill>
              </a:rPr>
              <a:t>How strongly it interacts with the target</a:t>
            </a:r>
          </a:p>
          <a:p>
            <a:pPr lvl="1"/>
            <a:endParaRPr lang="en-US" dirty="0">
              <a:solidFill>
                <a:srgbClr val="2F34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88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D77CE2-422E-1865-9219-5270D96756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0" y="1440000"/>
            <a:ext cx="4093740" cy="2939990"/>
          </a:xfrm>
        </p:spPr>
        <p:txBody>
          <a:bodyPr/>
          <a:lstStyle/>
          <a:p>
            <a:r>
              <a:rPr lang="sv-SE" dirty="0"/>
              <a:t>Strong </a:t>
            </a:r>
            <a:r>
              <a:rPr lang="sv-SE" dirty="0" err="1"/>
              <a:t>correlation</a:t>
            </a:r>
            <a:r>
              <a:rPr lang="sv-SE" dirty="0"/>
              <a:t> </a:t>
            </a:r>
            <a:r>
              <a:rPr lang="sv-SE" dirty="0" err="1"/>
              <a:t>across</a:t>
            </a:r>
            <a:r>
              <a:rPr lang="sv-SE" dirty="0"/>
              <a:t> </a:t>
            </a:r>
            <a:r>
              <a:rPr lang="sv-SE" dirty="0" err="1"/>
              <a:t>methods</a:t>
            </a:r>
            <a:r>
              <a:rPr lang="sv-SE" dirty="0"/>
              <a:t> </a:t>
            </a:r>
          </a:p>
          <a:p>
            <a:r>
              <a:rPr lang="sv-SE" dirty="0"/>
              <a:t>Supports </a:t>
            </a:r>
            <a:r>
              <a:rPr lang="sv-SE" dirty="0" err="1"/>
              <a:t>both</a:t>
            </a:r>
            <a:r>
              <a:rPr lang="sv-SE" dirty="0"/>
              <a:t> </a:t>
            </a:r>
            <a:r>
              <a:rPr lang="sv-SE" dirty="0" err="1"/>
              <a:t>approaches</a:t>
            </a:r>
            <a:r>
              <a:rPr lang="sv-SE" dirty="0"/>
              <a:t> to </a:t>
            </a:r>
            <a:r>
              <a:rPr lang="sv-SE" dirty="0" err="1"/>
              <a:t>estimate</a:t>
            </a:r>
            <a:r>
              <a:rPr lang="sv-SE" dirty="0"/>
              <a:t> the </a:t>
            </a:r>
            <a:r>
              <a:rPr lang="sv-SE" dirty="0" err="1"/>
              <a:t>chemical</a:t>
            </a:r>
            <a:r>
              <a:rPr lang="sv-SE" dirty="0"/>
              <a:t> </a:t>
            </a:r>
            <a:r>
              <a:rPr lang="sv-SE" dirty="0" err="1"/>
              <a:t>affinity</a:t>
            </a:r>
            <a:r>
              <a:rPr lang="sv-SE" dirty="0"/>
              <a:t> at the </a:t>
            </a:r>
            <a:r>
              <a:rPr lang="sv-SE" dirty="0" err="1"/>
              <a:t>target</a:t>
            </a:r>
            <a:endParaRPr lang="sv-SE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ED5CC5F-3577-A7EE-3801-31B983C4743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30140" y="1401762"/>
            <a:ext cx="3451859" cy="345185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C7506B-99B0-E9F0-548C-DCEC5D498B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31</a:t>
            </a:fld>
            <a:endParaRPr lang="sv-S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6872BA-9C07-5EE3-3705-679EFAE79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Correcting</a:t>
            </a:r>
            <a:r>
              <a:rPr lang="sv-SE" dirty="0"/>
              <a:t> for </a:t>
            </a:r>
            <a:r>
              <a:rPr lang="sv-SE" dirty="0" err="1"/>
              <a:t>intracellular</a:t>
            </a:r>
            <a:r>
              <a:rPr lang="sv-SE" dirty="0"/>
              <a:t> exposure </a:t>
            </a:r>
            <a:r>
              <a:rPr lang="sv-SE" dirty="0" err="1"/>
              <a:t>reveals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intrinsic</a:t>
            </a:r>
            <a:r>
              <a:rPr lang="sv-SE" dirty="0"/>
              <a:t> </a:t>
            </a:r>
            <a:r>
              <a:rPr lang="sv-SE" dirty="0" err="1"/>
              <a:t>affinity</a:t>
            </a:r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7827A-B6DD-14A4-BFD2-743A47C0B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9A62E1D6-9A08-6888-08B3-AB2A19609255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241335-5482-A413-F01D-98EC6891171A}"/>
              </a:ext>
            </a:extLst>
          </p:cNvPr>
          <p:cNvSpPr/>
          <p:nvPr/>
        </p:nvSpPr>
        <p:spPr>
          <a:xfrm>
            <a:off x="748862" y="2756852"/>
            <a:ext cx="3823137" cy="1740275"/>
          </a:xfrm>
          <a:prstGeom prst="rect">
            <a:avLst/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FBDC50-8B72-0101-A08F-AFC6590507EC}"/>
              </a:ext>
            </a:extLst>
          </p:cNvPr>
          <p:cNvSpPr txBox="1"/>
          <p:nvPr/>
        </p:nvSpPr>
        <p:spPr bwMode="auto">
          <a:xfrm>
            <a:off x="755715" y="2747616"/>
            <a:ext cx="3816284" cy="1785104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200" noProof="0" dirty="0">
                <a:solidFill>
                  <a:srgbClr val="2F3437"/>
                </a:solidFill>
              </a:rPr>
              <a:t>Can intracellular exposure measurements help us distinguish exposure-driven SAR from affinity-driven SAR?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0225D3-BB2D-15AD-6538-1D139022A37E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(2026).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60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37C14-F593-B87A-0ED3-2B021B7B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1E3409-6434-25A6-5E52-74DF26D2A97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0" y="1440000"/>
            <a:ext cx="7537980" cy="1036500"/>
          </a:xfrm>
        </p:spPr>
        <p:txBody>
          <a:bodyPr/>
          <a:lstStyle/>
          <a:p>
            <a:r>
              <a:rPr lang="en-US" noProof="0" dirty="0">
                <a:solidFill>
                  <a:srgbClr val="2F3437"/>
                </a:solidFill>
              </a:rPr>
              <a:t>Alkyl vs PEG: Alkyl still shows stronger interaction</a:t>
            </a:r>
          </a:p>
          <a:p>
            <a:pPr lvl="1"/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32DC811-BDE5-7282-7F0E-A803C8B4C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76160"/>
          </a:xfrm>
        </p:spPr>
        <p:txBody>
          <a:bodyPr/>
          <a:lstStyle/>
          <a:p>
            <a:r>
              <a:rPr lang="en-US" dirty="0"/>
              <a:t>Exposure correction separates exposure- from </a:t>
            </a:r>
            <a:br>
              <a:rPr lang="en-US" dirty="0"/>
            </a:br>
            <a:r>
              <a:rPr lang="en-US" dirty="0"/>
              <a:t>affinity-driven SAR</a:t>
            </a:r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9D2EFC-8526-724B-EB4B-4C87DA5A66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5ABBDF-D955-AFB0-7F43-5204F1BDEC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32</a:t>
            </a:fld>
            <a:endParaRPr lang="en-US" noProof="0" dirty="0"/>
          </a:p>
        </p:txBody>
      </p:sp>
      <p:graphicFrame>
        <p:nvGraphicFramePr>
          <p:cNvPr id="12" name="Content Placeholder 6">
            <a:extLst>
              <a:ext uri="{FF2B5EF4-FFF2-40B4-BE49-F238E27FC236}">
                <a16:creationId xmlns:a16="http://schemas.microsoft.com/office/drawing/2014/main" id="{2EFC817C-B3BE-1F97-2470-5C2D97EFC6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9286028"/>
              </p:ext>
            </p:extLst>
          </p:nvPr>
        </p:nvGraphicFramePr>
        <p:xfrm>
          <a:off x="3727534" y="2571750"/>
          <a:ext cx="4656266" cy="1112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61935">
                  <a:extLst>
                    <a:ext uri="{9D8B030D-6E8A-4147-A177-3AD203B41FA5}">
                      <a16:colId xmlns:a16="http://schemas.microsoft.com/office/drawing/2014/main" val="2725071791"/>
                    </a:ext>
                  </a:extLst>
                </a:gridCol>
                <a:gridCol w="1131757">
                  <a:extLst>
                    <a:ext uri="{9D8B030D-6E8A-4147-A177-3AD203B41FA5}">
                      <a16:colId xmlns:a16="http://schemas.microsoft.com/office/drawing/2014/main" val="1869154067"/>
                    </a:ext>
                  </a:extLst>
                </a:gridCol>
                <a:gridCol w="1259174">
                  <a:extLst>
                    <a:ext uri="{9D8B030D-6E8A-4147-A177-3AD203B41FA5}">
                      <a16:colId xmlns:a16="http://schemas.microsoft.com/office/drawing/2014/main" val="2040292094"/>
                    </a:ext>
                  </a:extLst>
                </a:gridCol>
                <a:gridCol w="1403400">
                  <a:extLst>
                    <a:ext uri="{9D8B030D-6E8A-4147-A177-3AD203B41FA5}">
                      <a16:colId xmlns:a16="http://schemas.microsoft.com/office/drawing/2014/main" val="1632802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PROTAC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Linker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n-US" sz="1200" baseline="-250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en-US" sz="1200" baseline="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1200" baseline="-250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n-US" sz="1200" baseline="-250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x </a:t>
                      </a:r>
                      <a:r>
                        <a:rPr lang="en-US" sz="1200" baseline="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Kp</a:t>
                      </a:r>
                      <a:r>
                        <a:rPr lang="en-US" sz="1200" baseline="-2500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uu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en-US" sz="1200" baseline="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1200" baseline="-250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599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dBRD9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 (65-153)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(26-62)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9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dBRD9-A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Alkyl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 (1.5-2.1)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 (2.3-3.2)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045008"/>
                  </a:ext>
                </a:extLst>
              </a:tr>
            </a:tbl>
          </a:graphicData>
        </a:graphic>
      </p:graphicFrame>
      <p:pic>
        <p:nvPicPr>
          <p:cNvPr id="14" name="Graphic 13">
            <a:extLst>
              <a:ext uri="{FF2B5EF4-FFF2-40B4-BE49-F238E27FC236}">
                <a16:creationId xmlns:a16="http://schemas.microsoft.com/office/drawing/2014/main" id="{D136938B-419D-9AEC-DB44-C2AC0D326A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542" y="2843093"/>
            <a:ext cx="3026850" cy="8288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D5589C-1996-659F-7C21-97BF77BE34D2}"/>
              </a:ext>
            </a:extLst>
          </p:cNvPr>
          <p:cNvSpPr txBox="1"/>
          <p:nvPr/>
        </p:nvSpPr>
        <p:spPr bwMode="auto">
          <a:xfrm>
            <a:off x="5861463" y="2085941"/>
            <a:ext cx="1026967" cy="45368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400" b="1" cap="none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13000"/>
                    </a:prstClr>
                  </a:outerShdw>
                </a:effectLst>
              </a:rPr>
              <a:t>60-fold </a:t>
            </a:r>
          </a:p>
          <a:p>
            <a:pPr algn="ctr">
              <a:lnSpc>
                <a:spcPct val="100000"/>
              </a:lnSpc>
            </a:pPr>
            <a:r>
              <a:rPr lang="sv-SE" sz="1400" b="1" cap="none" dirty="0" err="1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13000"/>
                    </a:prstClr>
                  </a:outerShdw>
                </a:effectLst>
              </a:rPr>
              <a:t>difference</a:t>
            </a:r>
            <a:r>
              <a:rPr lang="sv-SE" sz="1400" b="1" cap="none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13000"/>
                    </a:prstClr>
                  </a:outerShdw>
                </a:effectLst>
              </a:rPr>
              <a:t>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C953E1-F8E3-3C52-1D2A-76A7DED38879}"/>
              </a:ext>
            </a:extLst>
          </p:cNvPr>
          <p:cNvSpPr txBox="1"/>
          <p:nvPr/>
        </p:nvSpPr>
        <p:spPr bwMode="auto">
          <a:xfrm>
            <a:off x="7195013" y="2085941"/>
            <a:ext cx="1026967" cy="45368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0000"/>
              </a:lnSpc>
            </a:pPr>
            <a:r>
              <a:rPr lang="sv-SE" sz="1400" b="1" cap="none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13000"/>
                    </a:prstClr>
                  </a:outerShdw>
                </a:effectLst>
              </a:rPr>
              <a:t>16-fold </a:t>
            </a:r>
          </a:p>
          <a:p>
            <a:pPr algn="ctr">
              <a:lnSpc>
                <a:spcPct val="100000"/>
              </a:lnSpc>
            </a:pPr>
            <a:r>
              <a:rPr lang="sv-SE" sz="1400" b="1" cap="none" dirty="0" err="1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13000"/>
                    </a:prstClr>
                  </a:outerShdw>
                </a:effectLst>
              </a:rPr>
              <a:t>difference</a:t>
            </a:r>
            <a:r>
              <a:rPr lang="sv-SE" sz="1400" b="1" cap="none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13000"/>
                    </a:prstClr>
                  </a:outerShdw>
                </a:effectLst>
              </a:rPr>
              <a:t>!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4B108B3-4961-92C4-1D7F-AC8E5B775875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D537B-0A46-8369-8106-1FBB450EAE6E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(2026).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64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D872B-C034-6BCF-C66B-C42CC51C9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C566DC-78AB-7533-775E-AADBDCEC8CB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0" y="1440000"/>
            <a:ext cx="7537980" cy="1297132"/>
          </a:xfrm>
        </p:spPr>
        <p:txBody>
          <a:bodyPr>
            <a:normAutofit/>
          </a:bodyPr>
          <a:lstStyle/>
          <a:p>
            <a:r>
              <a:rPr lang="en-US" noProof="0" dirty="0">
                <a:solidFill>
                  <a:schemeClr val="bg1">
                    <a:lumMod val="85000"/>
                  </a:schemeClr>
                </a:solidFill>
              </a:rPr>
              <a:t>Alkyl vs PEG: Alkyl still shows stronger interaction</a:t>
            </a:r>
          </a:p>
          <a:p>
            <a:r>
              <a:rPr lang="en-US" noProof="0" dirty="0"/>
              <a:t>Long vs short alkyl: No difference after correction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63F0FE5-FBC5-FE3C-14BA-CCF568122F9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61663621"/>
              </p:ext>
            </p:extLst>
          </p:nvPr>
        </p:nvGraphicFramePr>
        <p:xfrm>
          <a:off x="3727534" y="2571750"/>
          <a:ext cx="4656266" cy="2128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61935">
                  <a:extLst>
                    <a:ext uri="{9D8B030D-6E8A-4147-A177-3AD203B41FA5}">
                      <a16:colId xmlns:a16="http://schemas.microsoft.com/office/drawing/2014/main" val="2725071791"/>
                    </a:ext>
                  </a:extLst>
                </a:gridCol>
                <a:gridCol w="1131757">
                  <a:extLst>
                    <a:ext uri="{9D8B030D-6E8A-4147-A177-3AD203B41FA5}">
                      <a16:colId xmlns:a16="http://schemas.microsoft.com/office/drawing/2014/main" val="1869154067"/>
                    </a:ext>
                  </a:extLst>
                </a:gridCol>
                <a:gridCol w="1259174">
                  <a:extLst>
                    <a:ext uri="{9D8B030D-6E8A-4147-A177-3AD203B41FA5}">
                      <a16:colId xmlns:a16="http://schemas.microsoft.com/office/drawing/2014/main" val="2040292094"/>
                    </a:ext>
                  </a:extLst>
                </a:gridCol>
                <a:gridCol w="1403400">
                  <a:extLst>
                    <a:ext uri="{9D8B030D-6E8A-4147-A177-3AD203B41FA5}">
                      <a16:colId xmlns:a16="http://schemas.microsoft.com/office/drawing/2014/main" val="1632802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PROTAC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Linker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n-US" sz="1200" baseline="-250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en-US" sz="1200" baseline="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1200" baseline="-250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n-US" sz="1200" baseline="-250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x </a:t>
                      </a:r>
                      <a:r>
                        <a:rPr lang="en-US" sz="1200" baseline="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Kp</a:t>
                      </a:r>
                      <a:r>
                        <a:rPr lang="en-US" sz="1200" baseline="-2500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uu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en-US" sz="1200" baseline="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1200" baseline="-250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599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dBRD9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 (65-153)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(26-62)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9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dBRD9-A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Alkyl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 (1.5-2.1)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 (2.3-3.2)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045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12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69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dBET1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alkyl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636 (389-884)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(11-24)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B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76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dBET6</a:t>
                      </a:r>
                    </a:p>
                  </a:txBody>
                  <a:tcPr anchor="ctr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alkyl</a:t>
                      </a:r>
                    </a:p>
                  </a:txBody>
                  <a:tcPr anchor="ctr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 (98-297)</a:t>
                      </a:r>
                    </a:p>
                  </a:txBody>
                  <a:tcPr anchor="ctr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(7.9-24)</a:t>
                      </a:r>
                    </a:p>
                  </a:txBody>
                  <a:tcPr anchor="ctr">
                    <a:solidFill>
                      <a:srgbClr val="FA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890853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C2B58202-4E33-A6FB-E431-9F93D5CC1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60264"/>
          </a:xfrm>
        </p:spPr>
        <p:txBody>
          <a:bodyPr/>
          <a:lstStyle/>
          <a:p>
            <a:r>
              <a:rPr lang="en-US" dirty="0"/>
              <a:t>Exposure correction separates exposure- from </a:t>
            </a:r>
            <a:br>
              <a:rPr lang="en-US" dirty="0"/>
            </a:br>
            <a:r>
              <a:rPr lang="en-US" dirty="0"/>
              <a:t>affinity-driven SAR</a:t>
            </a:r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20187-D075-66CF-369F-B5B7F15BC5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B74811-7885-5ECB-367D-A1C6A4D7A9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33</a:t>
            </a:fld>
            <a:endParaRPr lang="en-US" noProof="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BA10F8A-4001-BEE1-1698-FA16E0C8BA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2884" y="3908858"/>
            <a:ext cx="3134215" cy="75796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55AB17A-9A12-53E7-33E9-DC0CFD176F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542" y="2843093"/>
            <a:ext cx="3026850" cy="8288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E4FB4B-756E-8D12-DAF3-4F313D1E5F5D}"/>
              </a:ext>
            </a:extLst>
          </p:cNvPr>
          <p:cNvSpPr/>
          <p:nvPr/>
        </p:nvSpPr>
        <p:spPr>
          <a:xfrm>
            <a:off x="274320" y="2555124"/>
            <a:ext cx="8226444" cy="1206196"/>
          </a:xfrm>
          <a:prstGeom prst="rect">
            <a:avLst/>
          </a:prstGeom>
          <a:solidFill>
            <a:srgbClr val="FAFAF7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DF04225-F4EF-82AC-8987-EAB1204171C9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8B1438-E47E-8C4D-8D1F-4E8F99B49B81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(2026).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30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661B6-79DE-56FD-8B4B-1741A3525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5D1044-CB0B-52F3-99E1-3FC37DE0CA4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84000" y="1440000"/>
            <a:ext cx="7816764" cy="1297132"/>
          </a:xfrm>
        </p:spPr>
        <p:txBody>
          <a:bodyPr>
            <a:normAutofit/>
          </a:bodyPr>
          <a:lstStyle/>
          <a:p>
            <a:r>
              <a:rPr lang="en-US" noProof="0" dirty="0">
                <a:solidFill>
                  <a:srgbClr val="2F3437"/>
                </a:solidFill>
              </a:rPr>
              <a:t>Alkyl vs PEG: Alkyl still shows stronger interaction</a:t>
            </a:r>
          </a:p>
          <a:p>
            <a:r>
              <a:rPr lang="en-US" noProof="0" dirty="0">
                <a:solidFill>
                  <a:srgbClr val="2F3437"/>
                </a:solidFill>
              </a:rPr>
              <a:t>Long vs short alkyl: No difference after correction</a:t>
            </a:r>
          </a:p>
          <a:p>
            <a:r>
              <a:rPr lang="en-US" dirty="0">
                <a:solidFill>
                  <a:srgbClr val="2F3437"/>
                </a:solidFill>
              </a:rPr>
              <a:t>Linker chemistry may affect both </a:t>
            </a:r>
            <a:r>
              <a:rPr lang="en-US" dirty="0" err="1">
                <a:solidFill>
                  <a:srgbClr val="2F3437"/>
                </a:solidFill>
              </a:rPr>
              <a:t>Kp</a:t>
            </a:r>
            <a:r>
              <a:rPr lang="en-US" baseline="-25000" dirty="0" err="1">
                <a:solidFill>
                  <a:srgbClr val="2F3437"/>
                </a:solidFill>
              </a:rPr>
              <a:t>uu</a:t>
            </a:r>
            <a:r>
              <a:rPr lang="en-US" dirty="0">
                <a:solidFill>
                  <a:srgbClr val="2F3437"/>
                </a:solidFill>
              </a:rPr>
              <a:t> and intrinsic E3 ligase affinity!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9F65A7C-6900-B6AC-B6A6-E556AAE5943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6728038"/>
              </p:ext>
            </p:extLst>
          </p:nvPr>
        </p:nvGraphicFramePr>
        <p:xfrm>
          <a:off x="3727534" y="2571750"/>
          <a:ext cx="4656266" cy="2128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61935">
                  <a:extLst>
                    <a:ext uri="{9D8B030D-6E8A-4147-A177-3AD203B41FA5}">
                      <a16:colId xmlns:a16="http://schemas.microsoft.com/office/drawing/2014/main" val="2725071791"/>
                    </a:ext>
                  </a:extLst>
                </a:gridCol>
                <a:gridCol w="1131757">
                  <a:extLst>
                    <a:ext uri="{9D8B030D-6E8A-4147-A177-3AD203B41FA5}">
                      <a16:colId xmlns:a16="http://schemas.microsoft.com/office/drawing/2014/main" val="1869154067"/>
                    </a:ext>
                  </a:extLst>
                </a:gridCol>
                <a:gridCol w="1259174">
                  <a:extLst>
                    <a:ext uri="{9D8B030D-6E8A-4147-A177-3AD203B41FA5}">
                      <a16:colId xmlns:a16="http://schemas.microsoft.com/office/drawing/2014/main" val="2040292094"/>
                    </a:ext>
                  </a:extLst>
                </a:gridCol>
                <a:gridCol w="1403400">
                  <a:extLst>
                    <a:ext uri="{9D8B030D-6E8A-4147-A177-3AD203B41FA5}">
                      <a16:colId xmlns:a16="http://schemas.microsoft.com/office/drawing/2014/main" val="1632802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PROTAC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Linker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n-US" sz="1200" baseline="-250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en-US" sz="1200" baseline="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1200" baseline="-250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n-US" sz="1200" baseline="-250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x </a:t>
                      </a:r>
                      <a:r>
                        <a:rPr lang="en-US" sz="1200" baseline="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Kp</a:t>
                      </a:r>
                      <a:r>
                        <a:rPr lang="en-US" sz="1200" baseline="-2500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uu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en-US" sz="1200" baseline="0" noProof="0" dirty="0" err="1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  <a:r>
                        <a:rPr lang="en-US" sz="1200" baseline="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1200" baseline="-250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599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dBRD9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PEG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 (65-153)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(26-62)</a:t>
                      </a:r>
                    </a:p>
                  </a:txBody>
                  <a:tcPr anchor="ctr">
                    <a:solidFill>
                      <a:srgbClr val="E8B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9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dBRD9-A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Alkyl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 (1.5-2.1)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 (2.3-3.2)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045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endParaRPr lang="en-US" sz="12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noProof="0" dirty="0">
                        <a:solidFill>
                          <a:srgbClr val="2F343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69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dBET1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alkyl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636 (389-884)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B4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(11-24)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B4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76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dBET6</a:t>
                      </a:r>
                    </a:p>
                  </a:txBody>
                  <a:tcPr anchor="ctr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alkyl</a:t>
                      </a:r>
                    </a:p>
                  </a:txBody>
                  <a:tcPr anchor="ctr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 (98-297)</a:t>
                      </a:r>
                    </a:p>
                  </a:txBody>
                  <a:tcPr anchor="ctr"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noProof="0" dirty="0">
                          <a:solidFill>
                            <a:srgbClr val="2F343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(7.9-24)</a:t>
                      </a:r>
                    </a:p>
                  </a:txBody>
                  <a:tcPr anchor="ctr">
                    <a:solidFill>
                      <a:srgbClr val="FA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890853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6FA7BACF-6A71-4A6B-8165-ECE74698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504000"/>
            <a:ext cx="7831350" cy="760264"/>
          </a:xfrm>
        </p:spPr>
        <p:txBody>
          <a:bodyPr/>
          <a:lstStyle/>
          <a:p>
            <a:r>
              <a:rPr lang="en-US" dirty="0"/>
              <a:t>Exposure correction separates exposure- from </a:t>
            </a:r>
            <a:br>
              <a:rPr lang="en-US" dirty="0"/>
            </a:br>
            <a:r>
              <a:rPr lang="en-US" dirty="0"/>
              <a:t>affinity-driven SAR</a:t>
            </a:r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1A7342-6925-D99E-F72D-25A19C760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3904E0-0777-37BF-CE42-1D37BD6FE02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34</a:t>
            </a:fld>
            <a:endParaRPr lang="en-US" noProof="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0F108BE-94E7-4BB5-4180-540EFAAA25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2884" y="3908858"/>
            <a:ext cx="3134215" cy="75796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4D37D72-EAED-6B1D-C6EB-C969494D8B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3542" y="2843093"/>
            <a:ext cx="3026850" cy="828892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308D3BE7-5F7F-3441-E488-F354D309A3BF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E8B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Results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381046-80AF-6920-120A-F4E674263A9F}"/>
              </a:ext>
            </a:extLst>
          </p:cNvPr>
          <p:cNvSpPr txBox="1"/>
          <p:nvPr/>
        </p:nvSpPr>
        <p:spPr bwMode="auto">
          <a:xfrm>
            <a:off x="3983" y="4639501"/>
            <a:ext cx="1842746" cy="20005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R="0"/>
            <a:r>
              <a:rPr lang="en-US" sz="700" noProof="0" dirty="0">
                <a:latin typeface="Calibri" panose="020F0502020204030204" pitchFamily="34" charset="0"/>
              </a:rPr>
              <a:t>Inganäs, E. et al (2026). </a:t>
            </a:r>
            <a:r>
              <a:rPr lang="en-US" sz="700" u="sng" dirty="0">
                <a:latin typeface="Calibri" panose="020F0502020204030204" pitchFamily="34" charset="0"/>
              </a:rPr>
              <a:t>J Med Chem</a:t>
            </a:r>
            <a:r>
              <a:rPr lang="en-US" sz="700" noProof="0" dirty="0">
                <a:latin typeface="Calibri" panose="020F0502020204030204" pitchFamily="34" charset="0"/>
              </a:rPr>
              <a:t>.</a:t>
            </a:r>
            <a:endParaRPr lang="en-US" sz="1100" b="1" noProof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1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93A30-8AC2-8E42-9698-88CA4658A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F59C6-D996-95C7-134F-280499475B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35</a:t>
            </a:fld>
            <a:endParaRPr lang="sv-S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696E528-2F54-4917-253D-8D87982251A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sv-SE" dirty="0">
                <a:solidFill>
                  <a:srgbClr val="2F3437"/>
                </a:solidFill>
              </a:rPr>
              <a:t>PROTAC </a:t>
            </a:r>
            <a:r>
              <a:rPr lang="sv-SE" dirty="0" err="1">
                <a:solidFill>
                  <a:srgbClr val="2F3437"/>
                </a:solidFill>
              </a:rPr>
              <a:t>membrane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interactions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are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influenced</a:t>
            </a:r>
            <a:r>
              <a:rPr lang="sv-SE" dirty="0">
                <a:solidFill>
                  <a:srgbClr val="2F3437"/>
                </a:solidFill>
              </a:rPr>
              <a:t> by </a:t>
            </a:r>
            <a:r>
              <a:rPr lang="sv-SE" dirty="0" err="1">
                <a:solidFill>
                  <a:srgbClr val="2F3437"/>
                </a:solidFill>
              </a:rPr>
              <a:t>physicochemical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properties</a:t>
            </a:r>
            <a:r>
              <a:rPr lang="sv-SE" dirty="0">
                <a:solidFill>
                  <a:srgbClr val="2F3437"/>
                </a:solidFill>
              </a:rPr>
              <a:t> and </a:t>
            </a:r>
            <a:r>
              <a:rPr lang="sv-SE" dirty="0" err="1">
                <a:solidFill>
                  <a:srgbClr val="2F3437"/>
                </a:solidFill>
              </a:rPr>
              <a:t>molecular</a:t>
            </a:r>
            <a:r>
              <a:rPr lang="sv-SE" dirty="0">
                <a:solidFill>
                  <a:srgbClr val="2F3437"/>
                </a:solidFill>
              </a:rPr>
              <a:t> design</a:t>
            </a:r>
          </a:p>
          <a:p>
            <a:r>
              <a:rPr lang="sv-SE" dirty="0">
                <a:solidFill>
                  <a:srgbClr val="2F3437"/>
                </a:solidFill>
              </a:rPr>
              <a:t>Passive </a:t>
            </a:r>
            <a:r>
              <a:rPr lang="sv-SE" dirty="0" err="1">
                <a:solidFill>
                  <a:srgbClr val="2F3437"/>
                </a:solidFill>
              </a:rPr>
              <a:t>permeability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contributes</a:t>
            </a:r>
            <a:r>
              <a:rPr lang="sv-SE" dirty="0">
                <a:solidFill>
                  <a:srgbClr val="2F3437"/>
                </a:solidFill>
              </a:rPr>
              <a:t> to </a:t>
            </a:r>
            <a:r>
              <a:rPr lang="sv-SE" dirty="0" err="1">
                <a:solidFill>
                  <a:srgbClr val="2F3437"/>
                </a:solidFill>
              </a:rPr>
              <a:t>but</a:t>
            </a:r>
            <a:r>
              <a:rPr lang="sv-SE" dirty="0">
                <a:solidFill>
                  <a:srgbClr val="2F3437"/>
                </a:solidFill>
              </a:rPr>
              <a:t> is not </a:t>
            </a:r>
            <a:r>
              <a:rPr lang="sv-SE" dirty="0" err="1">
                <a:solidFill>
                  <a:srgbClr val="2F3437"/>
                </a:solidFill>
              </a:rPr>
              <a:t>synonymous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with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intracellular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unbound</a:t>
            </a:r>
            <a:r>
              <a:rPr lang="sv-SE" dirty="0">
                <a:solidFill>
                  <a:srgbClr val="2F3437"/>
                </a:solidFill>
              </a:rPr>
              <a:t> exposure</a:t>
            </a:r>
          </a:p>
          <a:p>
            <a:r>
              <a:rPr lang="sv-SE" dirty="0">
                <a:solidFill>
                  <a:srgbClr val="2F3437"/>
                </a:solidFill>
              </a:rPr>
              <a:t>Accounting for </a:t>
            </a:r>
            <a:r>
              <a:rPr lang="sv-SE" dirty="0" err="1">
                <a:solidFill>
                  <a:srgbClr val="2F3437"/>
                </a:solidFill>
              </a:rPr>
              <a:t>intracellular</a:t>
            </a:r>
            <a:r>
              <a:rPr lang="sv-SE" dirty="0">
                <a:solidFill>
                  <a:srgbClr val="2F3437"/>
                </a:solidFill>
              </a:rPr>
              <a:t> exposure </a:t>
            </a:r>
            <a:r>
              <a:rPr lang="sv-SE" dirty="0" err="1">
                <a:solidFill>
                  <a:srgbClr val="2F3437"/>
                </a:solidFill>
              </a:rPr>
              <a:t>can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help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distinguish</a:t>
            </a:r>
            <a:r>
              <a:rPr lang="sv-SE" dirty="0">
                <a:solidFill>
                  <a:srgbClr val="2F3437"/>
                </a:solidFill>
              </a:rPr>
              <a:t> exposure-driven </a:t>
            </a:r>
            <a:r>
              <a:rPr lang="sv-SE" dirty="0" err="1">
                <a:solidFill>
                  <a:srgbClr val="2F3437"/>
                </a:solidFill>
              </a:rPr>
              <a:t>effects</a:t>
            </a:r>
            <a:r>
              <a:rPr lang="sv-SE" dirty="0">
                <a:solidFill>
                  <a:srgbClr val="2F3437"/>
                </a:solidFill>
              </a:rPr>
              <a:t> from </a:t>
            </a:r>
            <a:r>
              <a:rPr lang="sv-SE" dirty="0" err="1">
                <a:solidFill>
                  <a:srgbClr val="2F3437"/>
                </a:solidFill>
              </a:rPr>
              <a:t>intrinsic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target</a:t>
            </a:r>
            <a:r>
              <a:rPr lang="sv-SE" dirty="0">
                <a:solidFill>
                  <a:srgbClr val="2F3437"/>
                </a:solidFill>
              </a:rPr>
              <a:t> </a:t>
            </a:r>
            <a:r>
              <a:rPr lang="sv-SE" dirty="0" err="1">
                <a:solidFill>
                  <a:srgbClr val="2F3437"/>
                </a:solidFill>
              </a:rPr>
              <a:t>affinity</a:t>
            </a:r>
            <a:endParaRPr lang="sv-SE" dirty="0">
              <a:solidFill>
                <a:srgbClr val="2F3437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4CA0C64-1D84-637A-6126-684FC455E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Take</a:t>
            </a:r>
            <a:r>
              <a:rPr lang="sv-SE" dirty="0"/>
              <a:t> </a:t>
            </a:r>
            <a:r>
              <a:rPr lang="sv-SE" dirty="0" err="1"/>
              <a:t>home</a:t>
            </a:r>
            <a:r>
              <a:rPr lang="sv-SE" dirty="0"/>
              <a:t> </a:t>
            </a:r>
            <a:r>
              <a:rPr lang="sv-SE" dirty="0" err="1"/>
              <a:t>messages</a:t>
            </a:r>
            <a:endParaRPr lang="sv-S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84E54-299A-F5C4-601A-1C3086108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"/>
              <a:t>|      SAHLGRENSKA ACADEMY</a:t>
            </a:r>
            <a:endParaRPr lang="en" dirty="0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FF0E22B9-5DD8-2445-9F9B-245D7D1E5E0A}"/>
              </a:ext>
            </a:extLst>
          </p:cNvPr>
          <p:cNvSpPr/>
          <p:nvPr/>
        </p:nvSpPr>
        <p:spPr>
          <a:xfrm>
            <a:off x="8515350" y="0"/>
            <a:ext cx="397256" cy="1280160"/>
          </a:xfrm>
          <a:prstGeom prst="downArrow">
            <a:avLst>
              <a:gd name="adj1" fmla="val 100000"/>
              <a:gd name="adj2" fmla="val 54651"/>
            </a:avLst>
          </a:prstGeom>
          <a:solidFill>
            <a:srgbClr val="C8BF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r"/>
            <a:r>
              <a:rPr lang="en-US" sz="1400" noProof="0" dirty="0">
                <a:solidFill>
                  <a:srgbClr val="2F3437"/>
                </a:solidFill>
              </a:rPr>
              <a:t>Conclusions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6CD6D-2B4B-280A-94E2-DC4024BA48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078" t="8373" r="1116"/>
          <a:stretch>
            <a:fillRect/>
          </a:stretch>
        </p:blipFill>
        <p:spPr>
          <a:xfrm>
            <a:off x="6921499" y="3233737"/>
            <a:ext cx="2222501" cy="164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8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05654F-B039-A473-AD6E-EF9FAE58AB5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05591" y="1422757"/>
            <a:ext cx="1873683" cy="207603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b="1" noProof="0" dirty="0">
                <a:solidFill>
                  <a:srgbClr val="2F3437"/>
                </a:solidFill>
              </a:rPr>
              <a:t>Supervisors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noProof="0" dirty="0">
                <a:solidFill>
                  <a:srgbClr val="2F3437"/>
                </a:solidFill>
              </a:rPr>
              <a:t>Pär Matsson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noProof="0" dirty="0">
                <a:solidFill>
                  <a:srgbClr val="2F3437"/>
                </a:solidFill>
              </a:rPr>
              <a:t>Constanze Hilgendorf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noProof="0" dirty="0">
                <a:solidFill>
                  <a:srgbClr val="2F3437"/>
                </a:solidFill>
              </a:rPr>
              <a:t>Anders Björkbom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897265-A3A8-BA8C-2E45-D5B190CC5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>
                <a:solidFill>
                  <a:srgbClr val="2F3437"/>
                </a:solidFill>
              </a:rPr>
              <a:t>Acknowledgement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60A8F9-5799-346B-93DE-3951446B0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 noProof="0" dirty="0"/>
              <a:t>|      SAHLGRENSKA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37269E-10E7-7D82-8498-09EB3F6DC88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en-US" noProof="0" smtClean="0"/>
              <a:pPr>
                <a:defRPr/>
              </a:pPr>
              <a:t>36</a:t>
            </a:fld>
            <a:endParaRPr lang="en-US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BF4CFAF0-F0D5-B8F1-0637-4245A4F691D9}"/>
              </a:ext>
            </a:extLst>
          </p:cNvPr>
          <p:cNvSpPr txBox="1">
            <a:spLocks/>
          </p:cNvSpPr>
          <p:nvPr/>
        </p:nvSpPr>
        <p:spPr>
          <a:xfrm>
            <a:off x="6069306" y="1422758"/>
            <a:ext cx="2330623" cy="2076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16000" indent="-216000" algn="l" defTabSz="457200" rtl="0" eaLnBrk="1" fontAlgn="base" hangingPunct="1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Font typeface="Arial" charset="0"/>
              <a:buChar char="•"/>
              <a:defRPr lang="sv-SE"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1pPr>
            <a:lvl2pPr marL="432000" indent="-216000" algn="l" defTabSz="457200" rtl="0" eaLnBrk="1" fontAlgn="base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lang="sv-SE"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pitchFamily="-65" charset="-128"/>
                <a:cs typeface="Arial" panose="020B0604020202020204" pitchFamily="34" charset="0"/>
              </a:defRPr>
            </a:lvl2pPr>
            <a:lvl3pPr marL="648000" indent="-21600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lang="sv-SE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864000" indent="-216000" algn="l" defTabSz="457200" rtl="0" eaLnBrk="1" fontAlgn="base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sv-SE"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4pPr>
            <a:lvl5pPr marL="1080000" indent="-216000" algn="l" defTabSz="457200" rtl="0" eaLnBrk="1" fontAlgn="base" hangingPunct="1"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sv-SE"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defRPr>
            </a:lvl5pPr>
            <a:lvl6pPr marL="1616075" indent="-215900" algn="l" defTabSz="4572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Font typeface="Arial" charset="0"/>
              <a:buNone/>
            </a:pPr>
            <a:r>
              <a:rPr lang="en-US" sz="1400" b="1" noProof="0" dirty="0">
                <a:solidFill>
                  <a:srgbClr val="2F3437"/>
                </a:solidFill>
              </a:rPr>
              <a:t>Funding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noProof="0" dirty="0">
                <a:solidFill>
                  <a:srgbClr val="2F3437"/>
                </a:solidFill>
              </a:rPr>
              <a:t>Swedish Research Council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54FD2EFA-4480-CB6C-C61D-0AEF105B3336}"/>
              </a:ext>
            </a:extLst>
          </p:cNvPr>
          <p:cNvSpPr txBox="1">
            <a:spLocks/>
          </p:cNvSpPr>
          <p:nvPr/>
        </p:nvSpPr>
        <p:spPr bwMode="auto">
          <a:xfrm>
            <a:off x="2213609" y="3848140"/>
            <a:ext cx="4212196" cy="56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 Narrow"/>
                <a:ea typeface="ＭＳ Ｐゴシック" pitchFamily="-65" charset="-128"/>
                <a:cs typeface="ＭＳ Ｐゴシック" charset="0"/>
              </a:defRPr>
            </a:lvl1pPr>
            <a:lvl2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2pPr>
            <a:lvl3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3pPr>
            <a:lvl4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4pPr>
            <a:lvl5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Arial" charset="0"/>
                <a:ea typeface="ＭＳ Ｐゴシック" pitchFamily="-65" charset="-128"/>
                <a:cs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000">
                <a:solidFill>
                  <a:srgbClr val="464646"/>
                </a:solidFill>
                <a:latin typeface="Arial Bold" pitchFamily="-65" charset="0"/>
                <a:ea typeface="ＭＳ Ｐゴシック" pitchFamily="-65" charset="-128"/>
              </a:defRPr>
            </a:lvl9pPr>
          </a:lstStyle>
          <a:p>
            <a:r>
              <a:rPr lang="en-US" dirty="0">
                <a:solidFill>
                  <a:srgbClr val="2F3437"/>
                </a:solidFill>
              </a:rPr>
              <a:t>Thank you for your attention!</a:t>
            </a:r>
            <a:br>
              <a:rPr lang="en-US" dirty="0">
                <a:solidFill>
                  <a:srgbClr val="2F3437"/>
                </a:solidFill>
              </a:rPr>
            </a:br>
            <a:endParaRPr lang="en-US" dirty="0">
              <a:solidFill>
                <a:srgbClr val="2F3437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D4E156-3686-F65D-1DE7-5DE8424DA185}"/>
              </a:ext>
            </a:extLst>
          </p:cNvPr>
          <p:cNvSpPr txBox="1"/>
          <p:nvPr/>
        </p:nvSpPr>
        <p:spPr bwMode="auto">
          <a:xfrm>
            <a:off x="2928898" y="1375133"/>
            <a:ext cx="2781619" cy="1908215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>
            <a:spAutoFit/>
          </a:bodyPr>
          <a:lstStyle/>
          <a:p>
            <a:pPr marL="0" indent="0">
              <a:spcBef>
                <a:spcPts val="400"/>
              </a:spcBef>
              <a:buNone/>
            </a:pPr>
            <a:r>
              <a:rPr lang="en-US" sz="1400" b="1" noProof="0" dirty="0">
                <a:solidFill>
                  <a:srgbClr val="2F3437"/>
                </a:solidFill>
              </a:rPr>
              <a:t>Collaborators and co-authors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noProof="0" dirty="0">
                <a:solidFill>
                  <a:srgbClr val="2F3437"/>
                </a:solidFill>
              </a:rPr>
              <a:t>Linda Andersson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noProof="0" dirty="0">
                <a:solidFill>
                  <a:srgbClr val="2F3437"/>
                </a:solidFill>
              </a:rPr>
              <a:t>Bomi Jung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noProof="0" dirty="0">
                <a:solidFill>
                  <a:srgbClr val="2F3437"/>
                </a:solidFill>
              </a:rPr>
              <a:t>Rémi Caraballo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noProof="0" dirty="0">
                <a:solidFill>
                  <a:srgbClr val="2F3437"/>
                </a:solidFill>
              </a:rPr>
              <a:t>Fredrik </a:t>
            </a:r>
            <a:r>
              <a:rPr lang="en-US" sz="1400" noProof="0" dirty="0" err="1">
                <a:solidFill>
                  <a:srgbClr val="2F3437"/>
                </a:solidFill>
              </a:rPr>
              <a:t>Klingegård</a:t>
            </a:r>
            <a:endParaRPr lang="en-US" sz="1400" noProof="0" dirty="0">
              <a:solidFill>
                <a:srgbClr val="2F3437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noProof="0" dirty="0">
                <a:solidFill>
                  <a:srgbClr val="2F3437"/>
                </a:solidFill>
              </a:rPr>
              <a:t>Hanna Lavén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400" noProof="0" dirty="0" err="1">
                <a:solidFill>
                  <a:srgbClr val="2F3437"/>
                </a:solidFill>
              </a:rPr>
              <a:t>MyLan</a:t>
            </a:r>
            <a:r>
              <a:rPr lang="en-US" sz="1400" noProof="0" dirty="0">
                <a:solidFill>
                  <a:srgbClr val="2F3437"/>
                </a:solidFill>
              </a:rPr>
              <a:t> Truong Eklund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7EE34D-F627-84D9-E01D-59F718D84C2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078" t="8373" r="1116"/>
          <a:stretch>
            <a:fillRect/>
          </a:stretch>
        </p:blipFill>
        <p:spPr>
          <a:xfrm>
            <a:off x="6921499" y="3233737"/>
            <a:ext cx="2222501" cy="164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5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1_GU_PPTMall_1.0_2025-09-07">
  <a:themeElements>
    <a:clrScheme name="Egen 2">
      <a:dk1>
        <a:srgbClr val="000000"/>
      </a:dk1>
      <a:lt1>
        <a:srgbClr val="FFFFFF"/>
      </a:lt1>
      <a:dk2>
        <a:srgbClr val="121B39"/>
      </a:dk2>
      <a:lt2>
        <a:srgbClr val="324B65"/>
      </a:lt2>
      <a:accent1>
        <a:srgbClr val="004C8D"/>
      </a:accent1>
      <a:accent2>
        <a:srgbClr val="4C87C1"/>
      </a:accent2>
      <a:accent3>
        <a:srgbClr val="5CAADD"/>
      </a:accent3>
      <a:accent4>
        <a:srgbClr val="7F8FC1"/>
      </a:accent4>
      <a:accent5>
        <a:srgbClr val="4CABBF"/>
      </a:accent5>
      <a:accent6>
        <a:srgbClr val="9EAFB9"/>
      </a:accent6>
      <a:hlink>
        <a:srgbClr val="FF0054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FAA26D3D-D897-4be2-8F04-BA451C77F1D7}">
            <ma14:placeholderFlag xmlns:r="http://schemas.openxmlformats.org/officeDocument/2006/relationships" xmlns:p="http://schemas.openxmlformats.org/presentationml/2006/main" xmlns="" xmlns:ma14="http://schemas.microsoft.com/office/mac/drawingml/2011/main" val="1"/>
          </a:ext>
        </a:extLst>
      </a:spPr>
      <a:bodyPr vert="horz" wrap="square" lIns="0" tIns="0" rIns="0" bIns="0" numCol="1" rtlCol="0" anchor="t" anchorCtr="0" compatLnSpc="1">
        <a:prstTxWarp prst="textNoShape">
          <a:avLst/>
        </a:prstTxWarp>
        <a:noAutofit/>
      </a:bodyPr>
      <a:lstStyle>
        <a:defPPr algn="l">
          <a:lnSpc>
            <a:spcPct val="100000"/>
          </a:lnSpc>
          <a:defRPr sz="1800" kern="1200" baseline="0" dirty="0" err="1" smtClean="0">
            <a:solidFill>
              <a:schemeClr val="bg1"/>
            </a:solidFill>
            <a:latin typeface="Arial" panose="020B0604020202020204" pitchFamily="34" charset="0"/>
            <a:ea typeface="ＭＳ Ｐゴシック" pitchFamily="-65" charset="-128"/>
            <a:cs typeface="Arial" panose="020B0604020202020204" pitchFamily="34" charset="0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PPT_MALL_GU_SA_engelsk_251209_v3" id="{3384F005-AEC1-1C47-905B-F4830D508817}" vid="{435B813C-5948-DF4D-843C-F722EA5372D1}"/>
    </a:ext>
  </a:extLst>
</a:theme>
</file>

<file path=ppt/theme/theme2.xml><?xml version="1.0" encoding="utf-8"?>
<a:theme xmlns:a="http://schemas.openxmlformats.org/drawingml/2006/main" name="2_GU_PPTMall_1.0_2025-09-07">
  <a:themeElements>
    <a:clrScheme name="Egen 2">
      <a:dk1>
        <a:srgbClr val="000000"/>
      </a:dk1>
      <a:lt1>
        <a:srgbClr val="FFFFFF"/>
      </a:lt1>
      <a:dk2>
        <a:srgbClr val="121B39"/>
      </a:dk2>
      <a:lt2>
        <a:srgbClr val="324B65"/>
      </a:lt2>
      <a:accent1>
        <a:srgbClr val="004C8D"/>
      </a:accent1>
      <a:accent2>
        <a:srgbClr val="4C87C1"/>
      </a:accent2>
      <a:accent3>
        <a:srgbClr val="5CAADD"/>
      </a:accent3>
      <a:accent4>
        <a:srgbClr val="7F8FC1"/>
      </a:accent4>
      <a:accent5>
        <a:srgbClr val="4CABBF"/>
      </a:accent5>
      <a:accent6>
        <a:srgbClr val="9EAFB9"/>
      </a:accent6>
      <a:hlink>
        <a:srgbClr val="FF0054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ffectLst>
          <a:innerShdw blurRad="63500" dist="50800" dir="13500000">
            <a:prstClr val="black">
              <a:alpha val="50000"/>
            </a:prstClr>
          </a:innerShdw>
        </a:effectLst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  <a:ext uri="{FAA26D3D-D897-4be2-8F04-BA451C77F1D7}">
            <ma14:placeholderFlag xmlns:r="http://schemas.openxmlformats.org/officeDocument/2006/relationships" xmlns:p="http://schemas.openxmlformats.org/presentationml/2006/main" xmlns="" xmlns:ma14="http://schemas.microsoft.com/office/mac/drawingml/2011/main" val="1"/>
          </a:ext>
        </a:extLst>
      </a:spPr>
      <a:bodyPr vert="horz" wrap="square" lIns="0" tIns="0" rIns="0" bIns="0" numCol="1" rtlCol="0" anchor="t" anchorCtr="0" compatLnSpc="1">
        <a:prstTxWarp prst="textNoShape">
          <a:avLst/>
        </a:prstTxWarp>
        <a:noAutofit/>
      </a:bodyPr>
      <a:lstStyle>
        <a:defPPr algn="l">
          <a:lnSpc>
            <a:spcPct val="100000"/>
          </a:lnSpc>
          <a:defRPr sz="1600" cap="none" dirty="0" smtClean="0">
            <a:solidFill>
              <a:schemeClr val="tx1"/>
            </a:solidFill>
            <a:effectLst>
              <a:outerShdw blurRad="63500" sx="102000" sy="102000" algn="ctr" rotWithShape="0">
                <a:prstClr val="black">
                  <a:alpha val="13000"/>
                </a:prstClr>
              </a:outerShdw>
            </a:effectLst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MALL_GU_SA_engelsk_251209_v3" id="{3384F005-AEC1-1C47-905B-F4830D508817}" vid="{6DDBFE72-2B9C-8E4C-92AB-E6B890D975E5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GU_Blankett" ma:contentTypeID="0x010100231F3DA3D1B7794E85C21759888631A8009DBB18C6CF00B24F95A41F76F18926C1" ma:contentTypeVersion="5" ma:contentTypeDescription="Innehållstyp för lagring av blanketter" ma:contentTypeScope="" ma:versionID="3fc973551c92a24fcd56f006d2d4d4ea">
  <xsd:schema xmlns:xsd="http://www.w3.org/2001/XMLSchema" xmlns:xs="http://www.w3.org/2001/XMLSchema" xmlns:p="http://schemas.microsoft.com/office/2006/metadata/properties" xmlns:ns2="a94ff575-881d-444c-a15f-28f2022b7885" xmlns:ns3="b6de107f-b694-4e95-8e07-8baf2b5b38b6" xmlns:ns4="e8fa93e4-1964-46e1-be8c-6632cc7a73c8" targetNamespace="http://schemas.microsoft.com/office/2006/metadata/properties" ma:root="true" ma:fieldsID="81a59f2c154f1edc219e8fd26df3064b" ns2:_="" ns3:_="" ns4:_="">
    <xsd:import namespace="a94ff575-881d-444c-a15f-28f2022b7885"/>
    <xsd:import namespace="b6de107f-b694-4e95-8e07-8baf2b5b38b6"/>
    <xsd:import namespace="e8fa93e4-1964-46e1-be8c-6632cc7a73c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3:_dlc_DocIdUrl" minOccurs="0"/>
                <xsd:element ref="ns3:_dlc_DocIdPersistId" minOccurs="0"/>
                <xsd:element ref="ns3:f73815fef383408bad3056eee7425723" minOccurs="0"/>
                <xsd:element ref="ns4:TaxCatchAll" minOccurs="0"/>
                <xsd:element ref="ns4:TaxCatchAllLabel" minOccurs="0"/>
                <xsd:element ref="ns3:p09129be3b074fcca1de0a9cd6c52afe" minOccurs="0"/>
                <xsd:element ref="ns4:TaxKeywordTaxHTField" minOccurs="0"/>
                <xsd:element ref="ns3:GU_FormDescrip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ff575-881d-444c-a15f-28f2022b788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ärde" ma:description="" ma:internalName="_dlc_DocId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de107f-b694-4e95-8e07-8baf2b5b38b6" elementFormDefault="qualified">
    <xsd:import namespace="http://schemas.microsoft.com/office/2006/documentManagement/types"/>
    <xsd:import namespace="http://schemas.microsoft.com/office/infopath/2007/PartnerControls"/>
    <xsd:element name="_dlc_DocIdUrl" ma:index="9" nillable="true" ma:displayName="Document ID" ma:description="Permanent länk till det här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Spara ID" ma:description="Behåll ID vid tillägg." ma:hidden="true" ma:internalName="_dlc_DocIdPersistId" ma:readOnly="true">
      <xsd:simpleType>
        <xsd:restriction base="dms:Boolean"/>
      </xsd:simpleType>
    </xsd:element>
    <xsd:element name="f73815fef383408bad3056eee7425723" ma:index="11" nillable="true" ma:taxonomy="true" ma:internalName="f73815fef383408bad3056eee7425723" ma:taxonomyFieldName="GU_FormType" ma:displayName="Typ av blankett" ma:default="" ma:fieldId="{f73815fe-f383-408b-ad30-56eee7425723}" ma:sspId="85cde726-cec2-4dbf-bde0-2c3495ee07fa" ma:termSetId="419540a5-1524-4808-b5d5-a0c10188694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09129be3b074fcca1de0a9cd6c52afe" ma:index="15" nillable="true" ma:taxonomy="true" ma:internalName="p09129be3b074fcca1de0a9cd6c52afe" ma:taxonomyFieldName="GU_FormOrganisation" ma:displayName="Organisationsenhet" ma:default="" ma:fieldId="{909129be-3b07-4fcc-a1de-0a9cd6c52afe}" ma:sspId="85cde726-cec2-4dbf-bde0-2c3495ee07fa" ma:termSetId="938bbb0a-f50e-4d72-96c1-d7b7216eae1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U_FormDescription" ma:index="19" nillable="true" ma:displayName="Beskrivning av blankett" ma:default="" ma:description="" ma:internalName="GU_Form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fa93e4-1964-46e1-be8c-6632cc7a73c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66e41a4-b33b-4c11-9054-3cb4e5b0c488}" ma:internalName="TaxCatchAll" ma:showField="CatchAllData" ma:web="1b4c79d9-dfe2-4735-89eb-46a0b18b46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3" nillable="true" ma:displayName="Taxonomy Catch All Column1" ma:hidden="true" ma:list="{c66e41a4-b33b-4c11-9054-3cb4e5b0c488}" ma:internalName="TaxCatchAllLabel" ma:readOnly="true" ma:showField="CatchAllDataLabel" ma:web="1b4c79d9-dfe2-4735-89eb-46a0b18b46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7" nillable="true" ma:taxonomy="true" ma:internalName="TaxKeywordTaxHTField" ma:taxonomyFieldName="TaxKeyword" ma:displayName="Företagsnyckelord" ma:fieldId="{23f27201-bee3-471e-b2e7-b64fd8b7ca38}" ma:taxonomyMulti="true" ma:sspId="85cde726-cec2-4dbf-bde0-2c3495ee07f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e8fa93e4-1964-46e1-be8c-6632cc7a73c8">
      <Terms xmlns="http://schemas.microsoft.com/office/infopath/2007/PartnerControls">
        <TermInfo xmlns="http://schemas.microsoft.com/office/infopath/2007/PartnerControls">
          <TermName xmlns="http://schemas.microsoft.com/office/infopath/2007/PartnerControls">NY PowerPointmall 2025</TermName>
          <TermId xmlns="http://schemas.microsoft.com/office/infopath/2007/PartnerControls">f215e270-492d-40ef-bc2a-232342d9bde1</TermId>
        </TermInfo>
        <TermInfo xmlns="http://schemas.microsoft.com/office/infopath/2007/PartnerControls">
          <TermName xmlns="http://schemas.microsoft.com/office/infopath/2007/PartnerControls">Mallar visuell identitet</TermName>
          <TermId xmlns="http://schemas.microsoft.com/office/infopath/2007/PartnerControls">640064d2-7f38-4501-b4bf-ec03bcf599df</TermId>
        </TermInfo>
      </Terms>
    </TaxKeywordTaxHTField>
    <TaxCatchAll xmlns="e8fa93e4-1964-46e1-be8c-6632cc7a73c8">
      <Value>111</Value>
      <Value>544</Value>
      <Value>360</Value>
      <Value>69</Value>
    </TaxCatchAll>
    <_dlc_DocId xmlns="a94ff575-881d-444c-a15f-28f2022b7885">GU170-351012462-11478</_dlc_DocId>
    <_dlc_DocIdUrl xmlns="b6de107f-b694-4e95-8e07-8baf2b5b38b6">
      <Url>https://gunet.sharepoint.com/sites/sy-org-kommunikationsenheten/_layouts/15/DocIdRedir.aspx?ID=GU170-351012462-11478</Url>
      <Description>GU170-351012462-11478</Description>
    </_dlc_DocIdUrl>
    <p09129be3b074fcca1de0a9cd6c52afe xmlns="b6de107f-b694-4e95-8e07-8baf2b5b38b6">
      <Terms xmlns="http://schemas.microsoft.com/office/infopath/2007/PartnerControls">
        <TermInfo xmlns="http://schemas.microsoft.com/office/infopath/2007/PartnerControls">
          <TermName xmlns="http://schemas.microsoft.com/office/infopath/2007/PartnerControls">Kommunikationsenheten</TermName>
          <TermId xmlns="http://schemas.microsoft.com/office/infopath/2007/PartnerControls">d8e4bd47-f9f1-451f-b020-7fd79937fe8c</TermId>
        </TermInfo>
      </Terms>
    </p09129be3b074fcca1de0a9cd6c52afe>
    <GU_FormDescription xmlns="b6de107f-b694-4e95-8e07-8baf2b5b38b6">PowerPointmall, SA, engelsk</GU_FormDescription>
    <f73815fef383408bad3056eee7425723 xmlns="b6de107f-b694-4e95-8e07-8baf2b5b38b6">
      <Terms xmlns="http://schemas.microsoft.com/office/infopath/2007/PartnerControls">
        <TermInfo xmlns="http://schemas.microsoft.com/office/infopath/2007/PartnerControls">
          <TermName xmlns="http://schemas.microsoft.com/office/infopath/2007/PartnerControls">Personal</TermName>
          <TermId xmlns="http://schemas.microsoft.com/office/infopath/2007/PartnerControls">da80f012-349c-4177-a6bd-7ba3c165a3ce</TermId>
        </TermInfo>
      </Terms>
    </f73815fef383408bad3056eee7425723>
  </documentManagement>
</p:properties>
</file>

<file path=customXml/item3.xml><?xml version="1.0" encoding="utf-8"?>
<?mso-contentType ?>
<SharedContentType xmlns="Microsoft.SharePoint.Taxonomy.ContentTypeSync" SourceId="85cde726-cec2-4dbf-bde0-2c3495ee07fa" ContentTypeId="0x010100231F3DA3D1B7794E85C21759888631A8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2A315F-A015-4480-AAE6-15B3C8EDE8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4ff575-881d-444c-a15f-28f2022b7885"/>
    <ds:schemaRef ds:uri="b6de107f-b694-4e95-8e07-8baf2b5b38b6"/>
    <ds:schemaRef ds:uri="e8fa93e4-1964-46e1-be8c-6632cc7a73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C01A0C-036E-4B57-81C8-6CF117B892FB}">
  <ds:schemaRefs>
    <ds:schemaRef ds:uri="http://schemas.microsoft.com/office/infopath/2007/PartnerControls"/>
    <ds:schemaRef ds:uri="http://purl.org/dc/elements/1.1/"/>
    <ds:schemaRef ds:uri="http://www.w3.org/XML/1998/namespace"/>
    <ds:schemaRef ds:uri="4160d47a-ddaf-4f96-aa5a-ac84a930d3d1"/>
    <ds:schemaRef ds:uri="a94ff575-881d-444c-a15f-28f2022b7885"/>
    <ds:schemaRef ds:uri="http://purl.org/dc/terms/"/>
    <ds:schemaRef ds:uri="http://schemas.openxmlformats.org/package/2006/metadata/core-properties"/>
    <ds:schemaRef ds:uri="b79d7df0-f7a9-4c01-adec-37d90b5fddf1"/>
    <ds:schemaRef ds:uri="http://purl.org/dc/dcmitype/"/>
    <ds:schemaRef ds:uri="ae9dd6ea-c2e4-4869-976b-8dbce2ea94e0"/>
    <ds:schemaRef ds:uri="http://schemas.microsoft.com/office/2006/documentManagement/types"/>
    <ds:schemaRef ds:uri="231fe8cf-ccc0-454c-9b48-ac3bf72b5807"/>
    <ds:schemaRef ds:uri="2a53a6d5-ab28-44f4-b2f8-9fe72ce3cf60"/>
    <ds:schemaRef ds:uri="http://schemas.microsoft.com/office/2006/metadata/properties"/>
    <ds:schemaRef ds:uri="e8fa93e4-1964-46e1-be8c-6632cc7a73c8"/>
    <ds:schemaRef ds:uri="b6de107f-b694-4e95-8e07-8baf2b5b38b6"/>
  </ds:schemaRefs>
</ds:datastoreItem>
</file>

<file path=customXml/itemProps3.xml><?xml version="1.0" encoding="utf-8"?>
<ds:datastoreItem xmlns:ds="http://schemas.openxmlformats.org/officeDocument/2006/customXml" ds:itemID="{5875B85B-3E8A-45F8-927F-9CD123A1F00F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3D2C57D5-E943-415E-8BED-8415937049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PPT_MALL_GU_SA_engelsk_251209_v3</Template>
  <TotalTime>51065</TotalTime>
  <Words>1433</Words>
  <Application>Microsoft Office PowerPoint</Application>
  <PresentationFormat>On-screen Show (16:9)</PresentationFormat>
  <Paragraphs>372</Paragraphs>
  <Slides>36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Arial Bold</vt:lpstr>
      <vt:lpstr>Arial Narrow</vt:lpstr>
      <vt:lpstr>Calibri</vt:lpstr>
      <vt:lpstr>Cambria Math</vt:lpstr>
      <vt:lpstr>Wingdings</vt:lpstr>
      <vt:lpstr>1_GU_PPTMall_1.0_2025-09-07</vt:lpstr>
      <vt:lpstr>2_GU_PPTMall_1.0_2025-09-07</vt:lpstr>
      <vt:lpstr>Designing PROTACs for  Intracellular Exposure: the role of permeability and physicochemical properties</vt:lpstr>
      <vt:lpstr>Why intracellular exposure matters for PROTACs </vt:lpstr>
      <vt:lpstr>Why intracellular exposure matters for PROTACs </vt:lpstr>
      <vt:lpstr>The challenge Beyond Rule-of-5 chemical space &amp; intracellular targets</vt:lpstr>
      <vt:lpstr>PROTACs investigated</vt:lpstr>
      <vt:lpstr>Roadmap</vt:lpstr>
      <vt:lpstr>Roadmap</vt:lpstr>
      <vt:lpstr>In silico calculations and simulations </vt:lpstr>
      <vt:lpstr>In silico calculations and simulations Simulation of PROTAC-membrane interaction</vt:lpstr>
      <vt:lpstr>In silico calculations and simulations Calculation of free energy barriers</vt:lpstr>
      <vt:lpstr>PowerPoint Presentation</vt:lpstr>
      <vt:lpstr>Linker design modulates membrane interactions </vt:lpstr>
      <vt:lpstr>Structural modifications affect membrane energies</vt:lpstr>
      <vt:lpstr>Measuring fraction unbound in cell homogenate</vt:lpstr>
      <vt:lpstr>Simulated membrane interactions translate experimentally</vt:lpstr>
      <vt:lpstr>Roadmap</vt:lpstr>
      <vt:lpstr>Permeability</vt:lpstr>
      <vt:lpstr>Most tested PROTACs passively permeate over membranes</vt:lpstr>
      <vt:lpstr>Passive permeability model Entry  flip-flop across lipid core exit</vt:lpstr>
      <vt:lpstr>Membrane energetics are linked to passive permeability </vt:lpstr>
      <vt:lpstr>Roadmap</vt:lpstr>
      <vt:lpstr>Intracellular exposure</vt:lpstr>
      <vt:lpstr>Pomalidomide-based PROTACs show the highest Kpuu</vt:lpstr>
      <vt:lpstr>Passive permeability translates poorly into  intracellular unbound exposure</vt:lpstr>
      <vt:lpstr>Passive permeability translates poorly into  intracellular unbound exposure</vt:lpstr>
      <vt:lpstr>Roadmap</vt:lpstr>
      <vt:lpstr>NanoBRET target engagement</vt:lpstr>
      <vt:lpstr>Pomalidomide-based PROTACs show strongest target engagement in general</vt:lpstr>
      <vt:lpstr>Intracellular exposure predicts cellular target engagement</vt:lpstr>
      <vt:lpstr>Intracellular exposure predicts cellular target engagement</vt:lpstr>
      <vt:lpstr>Correcting for intracellular exposure reveals  intrinsic affinity</vt:lpstr>
      <vt:lpstr>Exposure correction separates exposure- from  affinity-driven SAR</vt:lpstr>
      <vt:lpstr>Exposure correction separates exposure- from  affinity-driven SAR</vt:lpstr>
      <vt:lpstr>Exposure correction separates exposure- from  affinity-driven SAR</vt:lpstr>
      <vt:lpstr>Take home messages</vt:lpstr>
      <vt:lpstr>Acknowledgement</vt:lpstr>
    </vt:vector>
  </TitlesOfParts>
  <Company>University of Gothenburg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Inganäs</dc:creator>
  <cp:keywords>NY PowerPointmall 2025; Mallar visuell identitet</cp:keywords>
  <cp:lastModifiedBy>Emma Inganäs</cp:lastModifiedBy>
  <cp:revision>7</cp:revision>
  <dcterms:created xsi:type="dcterms:W3CDTF">2026-08-07T10:06:27Z</dcterms:created>
  <dcterms:modified xsi:type="dcterms:W3CDTF">2026-10-23T12:38:05Z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0x010100231F3DA3D1B7794E85C21759888631A8009DBB18C6CF00B24F95A41F76F18926C1</vt:lpwstr>
  </property>
  <property fmtid="{D5CDD505-2E9C-101B-9397-08002B2CF9AE}" pid="3" name="TaxKeyword">
    <vt:lpwstr>544;#NY PowerPointmall 2025|f215e270-492d-40ef-bc2a-232342d9bde1;#360;#Mallar visuell identitet|640064d2-7f38-4501-b4bf-ec03bcf599df</vt:lpwstr>
  </property>
  <property fmtid="{D5CDD505-2E9C-101B-9397-08002B2CF9AE}" pid="4" name="GU_FormOrganisation">
    <vt:lpwstr>69;#Kommunikationsenheten|d8e4bd47-f9f1-451f-b020-7fd79937fe8c</vt:lpwstr>
  </property>
  <property fmtid="{D5CDD505-2E9C-101B-9397-08002B2CF9AE}" pid="5" name="GU_FormType">
    <vt:lpwstr>111;#Personal|da80f012-349c-4177-a6bd-7ba3c165a3ce</vt:lpwstr>
  </property>
  <property fmtid="{D5CDD505-2E9C-101B-9397-08002B2CF9AE}" pid="6" name="_dlc_DocIdItemGuid">
    <vt:lpwstr>5ff348fb-f5e3-4bda-80d7-7d88ff706227</vt:lpwstr>
  </property>
  <property fmtid="{D5CDD505-2E9C-101B-9397-08002B2CF9AE}" pid="7" name="MediaServiceImageTags">
    <vt:lpwstr/>
  </property>
  <property fmtid="{D5CDD505-2E9C-101B-9397-08002B2CF9AE}" pid="8" name="GU_DocOrganisation">
    <vt:lpwstr>1;#Kommunikationsenheten|d8e4bd47-f9f1-451f-b020-7fd79937fe8c</vt:lpwstr>
  </property>
  <property fmtid="{D5CDD505-2E9C-101B-9397-08002B2CF9AE}" pid="9" name="GU_RecordType">
    <vt:lpwstr/>
  </property>
</Properties>
</file>